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83" r:id="rId2"/>
    <p:sldId id="417" r:id="rId3"/>
    <p:sldId id="418" r:id="rId4"/>
    <p:sldId id="419" r:id="rId5"/>
    <p:sldId id="796" r:id="rId6"/>
    <p:sldId id="2145705301" r:id="rId7"/>
    <p:sldId id="2145705310" r:id="rId8"/>
    <p:sldId id="420" r:id="rId9"/>
    <p:sldId id="2145705291" r:id="rId10"/>
    <p:sldId id="795" r:id="rId11"/>
    <p:sldId id="422" r:id="rId12"/>
    <p:sldId id="2145705286" r:id="rId13"/>
    <p:sldId id="421" r:id="rId14"/>
    <p:sldId id="426" r:id="rId15"/>
    <p:sldId id="2145705287" r:id="rId16"/>
    <p:sldId id="2145705303" r:id="rId17"/>
    <p:sldId id="428" r:id="rId18"/>
    <p:sldId id="2145705296" r:id="rId19"/>
    <p:sldId id="427" r:id="rId20"/>
    <p:sldId id="425" r:id="rId21"/>
    <p:sldId id="2145705295" r:id="rId22"/>
    <p:sldId id="2145705299" r:id="rId23"/>
    <p:sldId id="2145705300" r:id="rId24"/>
    <p:sldId id="2145705302" r:id="rId25"/>
    <p:sldId id="2145705293" r:id="rId26"/>
    <p:sldId id="2145705306" r:id="rId27"/>
    <p:sldId id="429" r:id="rId28"/>
    <p:sldId id="2145705284" r:id="rId29"/>
    <p:sldId id="2145705285" r:id="rId30"/>
    <p:sldId id="2145705305" r:id="rId31"/>
    <p:sldId id="2145705309" r:id="rId32"/>
    <p:sldId id="2145705308" r:id="rId33"/>
    <p:sldId id="2145705307" r:id="rId34"/>
    <p:sldId id="2145705297" r:id="rId35"/>
    <p:sldId id="2145705288" r:id="rId36"/>
    <p:sldId id="2145705304" r:id="rId37"/>
    <p:sldId id="29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2C75840-A495-40D7-A63C-FAB7CE3FFBA2}">
          <p14:sldIdLst>
            <p14:sldId id="283"/>
            <p14:sldId id="417"/>
          </p14:sldIdLst>
        </p14:section>
        <p14:section name="What is CMVP" id="{B24405AF-74B7-499F-9356-58E578AF7F05}">
          <p14:sldIdLst>
            <p14:sldId id="418"/>
            <p14:sldId id="419"/>
            <p14:sldId id="796"/>
            <p14:sldId id="2145705301"/>
            <p14:sldId id="2145705310"/>
            <p14:sldId id="420"/>
            <p14:sldId id="2145705291"/>
            <p14:sldId id="795"/>
          </p14:sldIdLst>
        </p14:section>
        <p14:section name="CMVP Processes" id="{F4708299-8FCD-433C-9DBC-3AE5B5FA341F}">
          <p14:sldIdLst>
            <p14:sldId id="422"/>
            <p14:sldId id="2145705286"/>
            <p14:sldId id="421"/>
            <p14:sldId id="426"/>
            <p14:sldId id="2145705287"/>
            <p14:sldId id="2145705303"/>
            <p14:sldId id="428"/>
            <p14:sldId id="2145705296"/>
            <p14:sldId id="427"/>
            <p14:sldId id="425"/>
            <p14:sldId id="2145705295"/>
          </p14:sldIdLst>
        </p14:section>
        <p14:section name="Automation" id="{EEBA4540-1687-4BC7-832D-28BC4501C75C}">
          <p14:sldIdLst>
            <p14:sldId id="2145705299"/>
            <p14:sldId id="2145705300"/>
            <p14:sldId id="2145705302"/>
          </p14:sldIdLst>
        </p14:section>
        <p14:section name="Potential for Formal Method" id="{AE2F5364-BDB7-4446-A372-D14751B459AF}">
          <p14:sldIdLst>
            <p14:sldId id="2145705293"/>
            <p14:sldId id="2145705306"/>
            <p14:sldId id="429"/>
            <p14:sldId id="2145705284"/>
            <p14:sldId id="2145705285"/>
            <p14:sldId id="2145705305"/>
            <p14:sldId id="2145705309"/>
            <p14:sldId id="2145705308"/>
            <p14:sldId id="2145705307"/>
            <p14:sldId id="2145705297"/>
          </p14:sldIdLst>
        </p14:section>
        <p14:section name="Automation" id="{5F1D400A-472D-4952-859C-ABC3ABF2AAE1}">
          <p14:sldIdLst>
            <p14:sldId id="2145705288"/>
            <p14:sldId id="2145705304"/>
            <p14:sldId id="29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30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19" autoAdjust="0"/>
    <p:restoredTop sz="94660"/>
  </p:normalViewPr>
  <p:slideViewPr>
    <p:cSldViewPr snapToGrid="0">
      <p:cViewPr varScale="1">
        <p:scale>
          <a:sx n="96" d="100"/>
          <a:sy n="96" d="100"/>
        </p:scale>
        <p:origin x="96" y="1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5BE5E3-C727-4835-9E6F-C8D1AEE4F573}" type="datetimeFigureOut">
              <a:rPr lang="en-US" smtClean="0"/>
              <a:t>7/23/2024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0AE73A-078D-4029-942F-E74A2079D48F}" type="slidenum">
              <a:rPr lang="en-US" smtClean="0"/>
              <a:t>‹#›</a:t>
            </a:fld>
            <a:endParaRPr lang="en-US"/>
          </a:p>
        </p:txBody>
      </p:sp>
    </p:spTree>
    <p:extLst>
      <p:ext uri="{BB962C8B-B14F-4D97-AF65-F5344CB8AC3E}">
        <p14:creationId xmlns:p14="http://schemas.microsoft.com/office/powerpoint/2010/main" val="44130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reserve="1">
  <p:cSld name="Title Slide">
    <p:spTree>
      <p:nvGrpSpPr>
        <p:cNvPr id="1" name="Shape 17"/>
        <p:cNvGrpSpPr/>
        <p:nvPr/>
      </p:nvGrpSpPr>
      <p:grpSpPr>
        <a:xfrm>
          <a:off x="0" y="0"/>
          <a:ext cx="0" cy="0"/>
          <a:chOff x="0" y="0"/>
          <a:chExt cx="0" cy="0"/>
        </a:xfrm>
      </p:grpSpPr>
      <p:pic>
        <p:nvPicPr>
          <p:cNvPr id="18" name="Google Shape;18;g80139b2600_2_8"/>
          <p:cNvPicPr preferRelativeResize="0"/>
          <p:nvPr/>
        </p:nvPicPr>
        <p:blipFill rotWithShape="1">
          <a:blip r:embed="rId2">
            <a:alphaModFix/>
          </a:blip>
          <a:srcRect/>
          <a:stretch/>
        </p:blipFill>
        <p:spPr>
          <a:xfrm>
            <a:off x="4385" y="3604785"/>
            <a:ext cx="12192000" cy="2656322"/>
          </a:xfrm>
          <a:prstGeom prst="rect">
            <a:avLst/>
          </a:prstGeom>
          <a:noFill/>
          <a:ln>
            <a:noFill/>
          </a:ln>
        </p:spPr>
      </p:pic>
      <p:sp>
        <p:nvSpPr>
          <p:cNvPr id="19" name="Google Shape;19;g80139b2600_2_8"/>
          <p:cNvSpPr/>
          <p:nvPr/>
        </p:nvSpPr>
        <p:spPr>
          <a:xfrm>
            <a:off x="0" y="5705856"/>
            <a:ext cx="12192000" cy="559200"/>
          </a:xfrm>
          <a:prstGeom prst="rect">
            <a:avLst/>
          </a:prstGeom>
          <a:solidFill>
            <a:srgbClr val="335A72">
              <a:alpha val="87450"/>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0" name="Google Shape;20;g80139b2600_2_8"/>
          <p:cNvSpPr txBox="1">
            <a:spLocks noGrp="1"/>
          </p:cNvSpPr>
          <p:nvPr>
            <p:ph type="ctrTitle"/>
          </p:nvPr>
        </p:nvSpPr>
        <p:spPr>
          <a:xfrm>
            <a:off x="3401579" y="836712"/>
            <a:ext cx="5389600" cy="1261800"/>
          </a:xfrm>
          <a:prstGeom prst="rect">
            <a:avLst/>
          </a:prstGeom>
          <a:solidFill>
            <a:srgbClr val="F1C232"/>
          </a:solidFill>
          <a:ln w="25400" cap="flat" cmpd="sng">
            <a:solidFill>
              <a:srgbClr val="000000"/>
            </a:solidFill>
            <a:prstDash val="solid"/>
            <a:round/>
            <a:headEnd type="none" w="sm" len="sm"/>
            <a:tailEnd type="none" w="sm" len="sm"/>
          </a:ln>
        </p:spPr>
        <p:txBody>
          <a:bodyPr spcFirstLastPara="1" wrap="square" lIns="274300" tIns="137150" rIns="274300" bIns="137150" anchor="b" anchorCtr="0">
            <a:noAutofit/>
          </a:bodyPr>
          <a:lstStyle>
            <a:lvl1pPr lvl="0" algn="ctr">
              <a:lnSpc>
                <a:spcPct val="100000"/>
              </a:lnSpc>
              <a:spcBef>
                <a:spcPts val="0"/>
              </a:spcBef>
              <a:spcAft>
                <a:spcPts val="0"/>
              </a:spcAft>
              <a:buClr>
                <a:srgbClr val="000000"/>
              </a:buClr>
              <a:buSzPts val="3200"/>
              <a:buFont typeface="Calibri"/>
              <a:buNone/>
              <a:defRPr sz="3200" cap="none">
                <a:solidFill>
                  <a:srgbClr val="000000"/>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g80139b2600_2_8"/>
          <p:cNvSpPr txBox="1">
            <a:spLocks noGrp="1"/>
          </p:cNvSpPr>
          <p:nvPr>
            <p:ph type="subTitle" idx="1"/>
          </p:nvPr>
        </p:nvSpPr>
        <p:spPr>
          <a:xfrm>
            <a:off x="3048000" y="2924944"/>
            <a:ext cx="6096000" cy="8040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480"/>
              </a:spcBef>
              <a:spcAft>
                <a:spcPts val="0"/>
              </a:spcAft>
              <a:buSzPts val="1680"/>
              <a:buNone/>
              <a:defRPr sz="2400" b="0" i="1">
                <a:solidFill>
                  <a:srgbClr val="565657"/>
                </a:solidFill>
              </a:defRPr>
            </a:lvl1pPr>
            <a:lvl2pPr lvl="1" algn="ctr">
              <a:lnSpc>
                <a:spcPct val="100000"/>
              </a:lnSpc>
              <a:spcBef>
                <a:spcPts val="360"/>
              </a:spcBef>
              <a:spcAft>
                <a:spcPts val="0"/>
              </a:spcAft>
              <a:buClr>
                <a:srgbClr val="888888"/>
              </a:buClr>
              <a:buSzPts val="1800"/>
              <a:buNone/>
              <a:defRPr>
                <a:solidFill>
                  <a:srgbClr val="888888"/>
                </a:solidFill>
              </a:defRPr>
            </a:lvl2pPr>
            <a:lvl3pPr lvl="2" algn="ctr">
              <a:lnSpc>
                <a:spcPct val="100000"/>
              </a:lnSpc>
              <a:spcBef>
                <a:spcPts val="320"/>
              </a:spcBef>
              <a:spcAft>
                <a:spcPts val="0"/>
              </a:spcAft>
              <a:buClr>
                <a:srgbClr val="888888"/>
              </a:buClr>
              <a:buSzPts val="1600"/>
              <a:buNone/>
              <a:defRPr>
                <a:solidFill>
                  <a:srgbClr val="888888"/>
                </a:solidFill>
              </a:defRPr>
            </a:lvl3pPr>
            <a:lvl4pPr lvl="3" algn="ctr">
              <a:lnSpc>
                <a:spcPct val="100000"/>
              </a:lnSpc>
              <a:spcBef>
                <a:spcPts val="280"/>
              </a:spcBef>
              <a:spcAft>
                <a:spcPts val="0"/>
              </a:spcAft>
              <a:buClr>
                <a:srgbClr val="888888"/>
              </a:buClr>
              <a:buSzPts val="1400"/>
              <a:buNone/>
              <a:defRPr>
                <a:solidFill>
                  <a:srgbClr val="888888"/>
                </a:solidFill>
              </a:defRPr>
            </a:lvl4pPr>
            <a:lvl5pPr lvl="4" algn="ctr">
              <a:lnSpc>
                <a:spcPct val="100000"/>
              </a:lnSpc>
              <a:spcBef>
                <a:spcPts val="280"/>
              </a:spcBef>
              <a:spcAft>
                <a:spcPts val="0"/>
              </a:spcAft>
              <a:buClr>
                <a:srgbClr val="888888"/>
              </a:buClr>
              <a:buSzPts val="14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pic>
        <p:nvPicPr>
          <p:cNvPr id="22" name="Google Shape;22;g80139b2600_2_8"/>
          <p:cNvPicPr preferRelativeResize="0"/>
          <p:nvPr/>
        </p:nvPicPr>
        <p:blipFill rotWithShape="1">
          <a:blip r:embed="rId3">
            <a:alphaModFix/>
          </a:blip>
          <a:srcRect l="14798" t="21200" r="30368" b="46710"/>
          <a:stretch/>
        </p:blipFill>
        <p:spPr>
          <a:xfrm>
            <a:off x="10192800" y="-29688"/>
            <a:ext cx="1999200" cy="658075"/>
          </a:xfrm>
          <a:prstGeom prst="rect">
            <a:avLst/>
          </a:prstGeom>
          <a:noFill/>
          <a:ln>
            <a:noFill/>
          </a:ln>
        </p:spPr>
      </p:pic>
    </p:spTree>
    <p:extLst>
      <p:ext uri="{BB962C8B-B14F-4D97-AF65-F5344CB8AC3E}">
        <p14:creationId xmlns:p14="http://schemas.microsoft.com/office/powerpoint/2010/main" val="885863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reserve="1">
  <p:cSld name="Title and Content">
    <p:spTree>
      <p:nvGrpSpPr>
        <p:cNvPr id="1" name="Shape 23"/>
        <p:cNvGrpSpPr/>
        <p:nvPr/>
      </p:nvGrpSpPr>
      <p:grpSpPr>
        <a:xfrm>
          <a:off x="0" y="0"/>
          <a:ext cx="0" cy="0"/>
          <a:chOff x="0" y="0"/>
          <a:chExt cx="0" cy="0"/>
        </a:xfrm>
      </p:grpSpPr>
      <p:sp>
        <p:nvSpPr>
          <p:cNvPr id="24" name="Google Shape;24;g80139b2600_2_14"/>
          <p:cNvSpPr txBox="1">
            <a:spLocks noGrp="1"/>
          </p:cNvSpPr>
          <p:nvPr>
            <p:ph type="title"/>
          </p:nvPr>
        </p:nvSpPr>
        <p:spPr>
          <a:xfrm>
            <a:off x="1" y="597408"/>
            <a:ext cx="12192000" cy="554100"/>
          </a:xfrm>
          <a:prstGeom prst="rect">
            <a:avLst/>
          </a:prstGeom>
          <a:solidFill>
            <a:srgbClr val="F1C232"/>
          </a:solidFill>
          <a:ln>
            <a:noFill/>
          </a:ln>
        </p:spPr>
        <p:txBody>
          <a:bodyPr spcFirstLastPara="1" wrap="square" lIns="200025" tIns="91425" rIns="182875" bIns="91425" anchor="ctr" anchorCtr="0">
            <a:noAutofit/>
          </a:bodyPr>
          <a:lstStyle>
            <a:lvl1pPr lvl="0" algn="l">
              <a:lnSpc>
                <a:spcPct val="100000"/>
              </a:lnSpc>
              <a:spcBef>
                <a:spcPts val="0"/>
              </a:spcBef>
              <a:spcAft>
                <a:spcPts val="0"/>
              </a:spcAft>
              <a:buClr>
                <a:srgbClr val="000000"/>
              </a:buClr>
              <a:buSzPts val="2400"/>
              <a:buFont typeface="Calibri"/>
              <a:buNone/>
              <a:defRPr>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g80139b2600_2_14"/>
          <p:cNvSpPr txBox="1">
            <a:spLocks noGrp="1"/>
          </p:cNvSpPr>
          <p:nvPr>
            <p:ph type="body" idx="1"/>
          </p:nvPr>
        </p:nvSpPr>
        <p:spPr>
          <a:xfrm>
            <a:off x="231633" y="1226125"/>
            <a:ext cx="11728800" cy="4945800"/>
          </a:xfrm>
          <a:prstGeom prst="rect">
            <a:avLst/>
          </a:prstGeom>
          <a:noFill/>
          <a:ln>
            <a:noFill/>
          </a:ln>
        </p:spPr>
        <p:txBody>
          <a:bodyPr spcFirstLastPara="1" wrap="square" lIns="91425" tIns="45700" rIns="91425" bIns="45700" anchor="t" anchorCtr="0">
            <a:noAutofit/>
          </a:bodyPr>
          <a:lstStyle>
            <a:lvl1pPr marL="457200" lvl="0" indent="-308610" algn="l">
              <a:lnSpc>
                <a:spcPct val="100000"/>
              </a:lnSpc>
              <a:spcBef>
                <a:spcPts val="360"/>
              </a:spcBef>
              <a:spcAft>
                <a:spcPts val="0"/>
              </a:spcAft>
              <a:buSzPts val="1260"/>
              <a:buChar char="⬢"/>
              <a:defRPr/>
            </a:lvl1pPr>
            <a:lvl2pPr marL="914400" lvl="1" indent="-342900" algn="l">
              <a:lnSpc>
                <a:spcPct val="100000"/>
              </a:lnSpc>
              <a:spcBef>
                <a:spcPts val="360"/>
              </a:spcBef>
              <a:spcAft>
                <a:spcPts val="0"/>
              </a:spcAft>
              <a:buClr>
                <a:srgbClr val="335A72"/>
              </a:buClr>
              <a:buSzPts val="1800"/>
              <a:buChar char="–"/>
              <a:defRPr/>
            </a:lvl2pPr>
            <a:lvl3pPr marL="1371600" lvl="2" indent="-342900" algn="l">
              <a:lnSpc>
                <a:spcPct val="100000"/>
              </a:lnSpc>
              <a:spcBef>
                <a:spcPts val="360"/>
              </a:spcBef>
              <a:spcAft>
                <a:spcPts val="0"/>
              </a:spcAft>
              <a:buClr>
                <a:srgbClr val="335A72"/>
              </a:buClr>
              <a:buSzPts val="1800"/>
              <a:buChar char="•"/>
              <a:defRPr/>
            </a:lvl3pPr>
            <a:lvl4pPr marL="1828800" lvl="3" indent="-342900" algn="l">
              <a:lnSpc>
                <a:spcPct val="100000"/>
              </a:lnSpc>
              <a:spcBef>
                <a:spcPts val="360"/>
              </a:spcBef>
              <a:spcAft>
                <a:spcPts val="0"/>
              </a:spcAft>
              <a:buClr>
                <a:srgbClr val="335A72"/>
              </a:buClr>
              <a:buSzPts val="1800"/>
              <a:buChar char="–"/>
              <a:defRPr/>
            </a:lvl4pPr>
            <a:lvl5pPr marL="2286000" lvl="4" indent="-342900" algn="l">
              <a:lnSpc>
                <a:spcPct val="100000"/>
              </a:lnSpc>
              <a:spcBef>
                <a:spcPts val="360"/>
              </a:spcBef>
              <a:spcAft>
                <a:spcPts val="0"/>
              </a:spcAft>
              <a:buClr>
                <a:srgbClr val="335A72"/>
              </a:buClr>
              <a:buSzPts val="1800"/>
              <a:buChar char="»"/>
              <a:defRPr/>
            </a:lvl5pPr>
            <a:lvl6pPr marL="2743200" lvl="5" indent="-304800" algn="l">
              <a:lnSpc>
                <a:spcPct val="100000"/>
              </a:lnSpc>
              <a:spcBef>
                <a:spcPts val="360"/>
              </a:spcBef>
              <a:spcAft>
                <a:spcPts val="0"/>
              </a:spcAft>
              <a:buClr>
                <a:schemeClr val="dk1"/>
              </a:buClr>
              <a:buSzPts val="1200"/>
              <a:buChar char="•"/>
              <a:defRPr sz="1200"/>
            </a:lvl6pPr>
            <a:lvl7pPr marL="3200400" lvl="6" indent="-304800" algn="l">
              <a:lnSpc>
                <a:spcPct val="100000"/>
              </a:lnSpc>
              <a:spcBef>
                <a:spcPts val="360"/>
              </a:spcBef>
              <a:spcAft>
                <a:spcPts val="0"/>
              </a:spcAft>
              <a:buClr>
                <a:schemeClr val="dk1"/>
              </a:buClr>
              <a:buSzPts val="1200"/>
              <a:buChar char="•"/>
              <a:defRPr sz="1200"/>
            </a:lvl7pPr>
            <a:lvl8pPr marL="3657600" lvl="7" indent="-304800" algn="l">
              <a:lnSpc>
                <a:spcPct val="100000"/>
              </a:lnSpc>
              <a:spcBef>
                <a:spcPts val="360"/>
              </a:spcBef>
              <a:spcAft>
                <a:spcPts val="0"/>
              </a:spcAft>
              <a:buClr>
                <a:schemeClr val="dk1"/>
              </a:buClr>
              <a:buSzPts val="1200"/>
              <a:buChar char="•"/>
              <a:defRPr sz="1200"/>
            </a:lvl8pPr>
            <a:lvl9pPr marL="4114800" lvl="8" indent="-304800" algn="l">
              <a:lnSpc>
                <a:spcPct val="100000"/>
              </a:lnSpc>
              <a:spcBef>
                <a:spcPts val="360"/>
              </a:spcBef>
              <a:spcAft>
                <a:spcPts val="0"/>
              </a:spcAft>
              <a:buClr>
                <a:schemeClr val="dk1"/>
              </a:buClr>
              <a:buSzPts val="1200"/>
              <a:buChar char="•"/>
              <a:defRPr sz="1200"/>
            </a:lvl9pPr>
          </a:lstStyle>
          <a:p>
            <a:endParaRPr/>
          </a:p>
        </p:txBody>
      </p:sp>
      <p:pic>
        <p:nvPicPr>
          <p:cNvPr id="26" name="Google Shape;26;g80139b2600_2_14"/>
          <p:cNvPicPr preferRelativeResize="0"/>
          <p:nvPr/>
        </p:nvPicPr>
        <p:blipFill rotWithShape="1">
          <a:blip r:embed="rId2">
            <a:alphaModFix/>
          </a:blip>
          <a:srcRect l="14798" t="21200" r="30368" b="46710"/>
          <a:stretch/>
        </p:blipFill>
        <p:spPr>
          <a:xfrm>
            <a:off x="10192800" y="-29688"/>
            <a:ext cx="1999200" cy="658075"/>
          </a:xfrm>
          <a:prstGeom prst="rect">
            <a:avLst/>
          </a:prstGeom>
          <a:noFill/>
          <a:ln>
            <a:noFill/>
          </a:ln>
        </p:spPr>
      </p:pic>
    </p:spTree>
    <p:extLst>
      <p:ext uri="{BB962C8B-B14F-4D97-AF65-F5344CB8AC3E}">
        <p14:creationId xmlns:p14="http://schemas.microsoft.com/office/powerpoint/2010/main" val="2147672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7"/>
        <p:cNvGrpSpPr/>
        <p:nvPr/>
      </p:nvGrpSpPr>
      <p:grpSpPr>
        <a:xfrm>
          <a:off x="0" y="0"/>
          <a:ext cx="0" cy="0"/>
          <a:chOff x="0" y="0"/>
          <a:chExt cx="0" cy="0"/>
        </a:xfrm>
      </p:grpSpPr>
      <p:pic>
        <p:nvPicPr>
          <p:cNvPr id="28" name="Google Shape;28;g80139b2600_2_18"/>
          <p:cNvPicPr preferRelativeResize="0"/>
          <p:nvPr/>
        </p:nvPicPr>
        <p:blipFill rotWithShape="1">
          <a:blip r:embed="rId2">
            <a:alphaModFix/>
          </a:blip>
          <a:srcRect l="14798" t="21200" r="30368" b="46710"/>
          <a:stretch/>
        </p:blipFill>
        <p:spPr>
          <a:xfrm>
            <a:off x="10192800" y="-29688"/>
            <a:ext cx="1999200" cy="658075"/>
          </a:xfrm>
          <a:prstGeom prst="rect">
            <a:avLst/>
          </a:prstGeom>
          <a:noFill/>
          <a:ln>
            <a:noFill/>
          </a:ln>
        </p:spPr>
      </p:pic>
    </p:spTree>
    <p:extLst>
      <p:ext uri="{BB962C8B-B14F-4D97-AF65-F5344CB8AC3E}">
        <p14:creationId xmlns:p14="http://schemas.microsoft.com/office/powerpoint/2010/main" val="2963557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reserve="1">
  <p:cSld name="Two Content">
    <p:spTree>
      <p:nvGrpSpPr>
        <p:cNvPr id="1" name="Shape 29"/>
        <p:cNvGrpSpPr/>
        <p:nvPr/>
      </p:nvGrpSpPr>
      <p:grpSpPr>
        <a:xfrm>
          <a:off x="0" y="0"/>
          <a:ext cx="0" cy="0"/>
          <a:chOff x="0" y="0"/>
          <a:chExt cx="0" cy="0"/>
        </a:xfrm>
      </p:grpSpPr>
      <p:sp>
        <p:nvSpPr>
          <p:cNvPr id="30" name="Google Shape;30;g80139b2600_2_20"/>
          <p:cNvSpPr txBox="1">
            <a:spLocks noGrp="1"/>
          </p:cNvSpPr>
          <p:nvPr>
            <p:ph type="body" idx="1"/>
          </p:nvPr>
        </p:nvSpPr>
        <p:spPr>
          <a:xfrm>
            <a:off x="609600" y="1354775"/>
            <a:ext cx="5384800" cy="4771500"/>
          </a:xfrm>
          <a:prstGeom prst="rect">
            <a:avLst/>
          </a:prstGeom>
          <a:noFill/>
          <a:ln>
            <a:noFill/>
          </a:ln>
        </p:spPr>
        <p:txBody>
          <a:bodyPr spcFirstLastPara="1" wrap="square" lIns="91425" tIns="45700" rIns="91425" bIns="45700" anchor="t" anchorCtr="0">
            <a:noAutofit/>
          </a:bodyPr>
          <a:lstStyle>
            <a:lvl1pPr marL="457200" lvl="0" indent="-397510" algn="l">
              <a:lnSpc>
                <a:spcPct val="100000"/>
              </a:lnSpc>
              <a:spcBef>
                <a:spcPts val="560"/>
              </a:spcBef>
              <a:spcAft>
                <a:spcPts val="0"/>
              </a:spcAft>
              <a:buSzPts val="2660"/>
              <a:buChar char="⚫"/>
              <a:defRPr sz="2800"/>
            </a:lvl1pPr>
            <a:lvl2pPr marL="914400" lvl="1" indent="-358140" algn="l">
              <a:lnSpc>
                <a:spcPct val="100000"/>
              </a:lnSpc>
              <a:spcBef>
                <a:spcPts val="480"/>
              </a:spcBef>
              <a:spcAft>
                <a:spcPts val="0"/>
              </a:spcAft>
              <a:buSzPts val="2040"/>
              <a:buChar char="⚫"/>
              <a:defRPr sz="2400"/>
            </a:lvl2pPr>
            <a:lvl3pPr marL="1371600" lvl="2" indent="-323850" algn="l">
              <a:lnSpc>
                <a:spcPct val="100000"/>
              </a:lnSpc>
              <a:spcBef>
                <a:spcPts val="400"/>
              </a:spcBef>
              <a:spcAft>
                <a:spcPts val="0"/>
              </a:spcAft>
              <a:buSzPts val="1500"/>
              <a:buChar char="⚫"/>
              <a:defRPr sz="2000"/>
            </a:lvl3pPr>
            <a:lvl4pPr marL="1828800" lvl="3" indent="-308610" algn="l">
              <a:lnSpc>
                <a:spcPct val="100000"/>
              </a:lnSpc>
              <a:spcBef>
                <a:spcPts val="360"/>
              </a:spcBef>
              <a:spcAft>
                <a:spcPts val="0"/>
              </a:spcAft>
              <a:buSzPts val="1260"/>
              <a:buChar char="⚫"/>
              <a:defRPr sz="1800"/>
            </a:lvl4pPr>
            <a:lvl5pPr marL="2286000" lvl="4" indent="-308610" algn="l">
              <a:lnSpc>
                <a:spcPct val="100000"/>
              </a:lnSpc>
              <a:spcBef>
                <a:spcPts val="360"/>
              </a:spcBef>
              <a:spcAft>
                <a:spcPts val="0"/>
              </a:spcAft>
              <a:buSzPts val="126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1" name="Google Shape;31;g80139b2600_2_20"/>
          <p:cNvSpPr txBox="1">
            <a:spLocks noGrp="1"/>
          </p:cNvSpPr>
          <p:nvPr>
            <p:ph type="body" idx="2"/>
          </p:nvPr>
        </p:nvSpPr>
        <p:spPr>
          <a:xfrm>
            <a:off x="6197600" y="1354800"/>
            <a:ext cx="5384800" cy="4771500"/>
          </a:xfrm>
          <a:prstGeom prst="rect">
            <a:avLst/>
          </a:prstGeom>
          <a:noFill/>
          <a:ln>
            <a:noFill/>
          </a:ln>
        </p:spPr>
        <p:txBody>
          <a:bodyPr spcFirstLastPara="1" wrap="square" lIns="91425" tIns="45700" rIns="91425" bIns="45700" anchor="t" anchorCtr="0">
            <a:noAutofit/>
          </a:bodyPr>
          <a:lstStyle>
            <a:lvl1pPr marL="457200" lvl="0" indent="-397510" algn="l">
              <a:lnSpc>
                <a:spcPct val="100000"/>
              </a:lnSpc>
              <a:spcBef>
                <a:spcPts val="560"/>
              </a:spcBef>
              <a:spcAft>
                <a:spcPts val="0"/>
              </a:spcAft>
              <a:buSzPts val="2660"/>
              <a:buChar char="⚫"/>
              <a:defRPr sz="2800"/>
            </a:lvl1pPr>
            <a:lvl2pPr marL="914400" lvl="1" indent="-358140" algn="l">
              <a:lnSpc>
                <a:spcPct val="100000"/>
              </a:lnSpc>
              <a:spcBef>
                <a:spcPts val="480"/>
              </a:spcBef>
              <a:spcAft>
                <a:spcPts val="0"/>
              </a:spcAft>
              <a:buSzPts val="2040"/>
              <a:buChar char="⚫"/>
              <a:defRPr sz="2400"/>
            </a:lvl2pPr>
            <a:lvl3pPr marL="1371600" lvl="2" indent="-323850" algn="l">
              <a:lnSpc>
                <a:spcPct val="100000"/>
              </a:lnSpc>
              <a:spcBef>
                <a:spcPts val="400"/>
              </a:spcBef>
              <a:spcAft>
                <a:spcPts val="0"/>
              </a:spcAft>
              <a:buSzPts val="1500"/>
              <a:buChar char="⚫"/>
              <a:defRPr sz="2000"/>
            </a:lvl3pPr>
            <a:lvl4pPr marL="1828800" lvl="3" indent="-308610" algn="l">
              <a:lnSpc>
                <a:spcPct val="100000"/>
              </a:lnSpc>
              <a:spcBef>
                <a:spcPts val="360"/>
              </a:spcBef>
              <a:spcAft>
                <a:spcPts val="0"/>
              </a:spcAft>
              <a:buSzPts val="1260"/>
              <a:buChar char="⚫"/>
              <a:defRPr sz="1800"/>
            </a:lvl4pPr>
            <a:lvl5pPr marL="2286000" lvl="4" indent="-308610" algn="l">
              <a:lnSpc>
                <a:spcPct val="100000"/>
              </a:lnSpc>
              <a:spcBef>
                <a:spcPts val="360"/>
              </a:spcBef>
              <a:spcAft>
                <a:spcPts val="0"/>
              </a:spcAft>
              <a:buSzPts val="126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2" name="Google Shape;32;g80139b2600_2_20"/>
          <p:cNvSpPr txBox="1">
            <a:spLocks noGrp="1"/>
          </p:cNvSpPr>
          <p:nvPr>
            <p:ph type="title"/>
          </p:nvPr>
        </p:nvSpPr>
        <p:spPr>
          <a:xfrm>
            <a:off x="1" y="597408"/>
            <a:ext cx="12192000" cy="554100"/>
          </a:xfrm>
          <a:prstGeom prst="rect">
            <a:avLst/>
          </a:prstGeom>
          <a:solidFill>
            <a:srgbClr val="F1C232"/>
          </a:solidFill>
          <a:ln>
            <a:noFill/>
          </a:ln>
        </p:spPr>
        <p:txBody>
          <a:bodyPr spcFirstLastPara="1" wrap="square" lIns="285750" tIns="91425" rIns="182875" bIns="91425" anchor="t" anchorCtr="0">
            <a:noAutofit/>
          </a:bodyPr>
          <a:lstStyle>
            <a:lvl1pPr lvl="0" algn="l">
              <a:lnSpc>
                <a:spcPct val="100000"/>
              </a:lnSpc>
              <a:spcBef>
                <a:spcPts val="0"/>
              </a:spcBef>
              <a:spcAft>
                <a:spcPts val="0"/>
              </a:spcAft>
              <a:buClr>
                <a:srgbClr val="000000"/>
              </a:buClr>
              <a:buSzPts val="2400"/>
              <a:buFont typeface="Calibri"/>
              <a:buNone/>
              <a:defRPr>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3" name="Google Shape;33;g80139b2600_2_20"/>
          <p:cNvPicPr preferRelativeResize="0"/>
          <p:nvPr/>
        </p:nvPicPr>
        <p:blipFill rotWithShape="1">
          <a:blip r:embed="rId2">
            <a:alphaModFix/>
          </a:blip>
          <a:srcRect l="14798" t="21198" r="30368" b="46710"/>
          <a:stretch/>
        </p:blipFill>
        <p:spPr>
          <a:xfrm>
            <a:off x="10192800" y="-29688"/>
            <a:ext cx="1999200" cy="658075"/>
          </a:xfrm>
          <a:prstGeom prst="rect">
            <a:avLst/>
          </a:prstGeom>
          <a:noFill/>
          <a:ln>
            <a:noFill/>
          </a:ln>
        </p:spPr>
      </p:pic>
    </p:spTree>
    <p:extLst>
      <p:ext uri="{BB962C8B-B14F-4D97-AF65-F5344CB8AC3E}">
        <p14:creationId xmlns:p14="http://schemas.microsoft.com/office/powerpoint/2010/main" val="1854681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reserve="1">
  <p:cSld name="Title Only">
    <p:spTree>
      <p:nvGrpSpPr>
        <p:cNvPr id="1" name="Shape 34"/>
        <p:cNvGrpSpPr/>
        <p:nvPr/>
      </p:nvGrpSpPr>
      <p:grpSpPr>
        <a:xfrm>
          <a:off x="0" y="0"/>
          <a:ext cx="0" cy="0"/>
          <a:chOff x="0" y="0"/>
          <a:chExt cx="0" cy="0"/>
        </a:xfrm>
      </p:grpSpPr>
      <p:sp>
        <p:nvSpPr>
          <p:cNvPr id="35" name="Google Shape;35;g80139b2600_2_25"/>
          <p:cNvSpPr txBox="1">
            <a:spLocks noGrp="1"/>
          </p:cNvSpPr>
          <p:nvPr>
            <p:ph type="title"/>
          </p:nvPr>
        </p:nvSpPr>
        <p:spPr>
          <a:xfrm>
            <a:off x="1" y="628383"/>
            <a:ext cx="12192000" cy="554100"/>
          </a:xfrm>
          <a:prstGeom prst="rect">
            <a:avLst/>
          </a:prstGeom>
          <a:solidFill>
            <a:srgbClr val="F1C232"/>
          </a:solidFill>
          <a:ln>
            <a:noFill/>
          </a:ln>
        </p:spPr>
        <p:txBody>
          <a:bodyPr spcFirstLastPara="1" wrap="square" lIns="1428750" tIns="91425" rIns="182875" bIns="91425" anchor="t" anchorCtr="0">
            <a:noAutofit/>
          </a:bodyPr>
          <a:lstStyle>
            <a:lvl1pPr lvl="0" algn="l">
              <a:lnSpc>
                <a:spcPct val="100000"/>
              </a:lnSpc>
              <a:spcBef>
                <a:spcPts val="0"/>
              </a:spcBef>
              <a:spcAft>
                <a:spcPts val="0"/>
              </a:spcAft>
              <a:buClr>
                <a:srgbClr val="000000"/>
              </a:buClr>
              <a:buSzPts val="2400"/>
              <a:buFont typeface="Calibri"/>
              <a:buNone/>
              <a:defRPr>
                <a:solidFill>
                  <a:srgbClr val="000000"/>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pic>
        <p:nvPicPr>
          <p:cNvPr id="36" name="Google Shape;36;g80139b2600_2_25"/>
          <p:cNvPicPr preferRelativeResize="0"/>
          <p:nvPr/>
        </p:nvPicPr>
        <p:blipFill rotWithShape="1">
          <a:blip r:embed="rId2">
            <a:alphaModFix/>
          </a:blip>
          <a:srcRect l="14798" t="21198" r="30368" b="46710"/>
          <a:stretch/>
        </p:blipFill>
        <p:spPr>
          <a:xfrm>
            <a:off x="10192800" y="-29688"/>
            <a:ext cx="1999200" cy="658075"/>
          </a:xfrm>
          <a:prstGeom prst="rect">
            <a:avLst/>
          </a:prstGeom>
          <a:noFill/>
          <a:ln>
            <a:noFill/>
          </a:ln>
        </p:spPr>
      </p:pic>
    </p:spTree>
    <p:extLst>
      <p:ext uri="{BB962C8B-B14F-4D97-AF65-F5344CB8AC3E}">
        <p14:creationId xmlns:p14="http://schemas.microsoft.com/office/powerpoint/2010/main" val="810585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B2F80-CADE-4598-B25D-3C68B5FCE80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D630AFC-75A3-41AD-9D5B-149DDD78F6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8596622-A2A6-47E0-A970-F7D35FC69F68}"/>
              </a:ext>
            </a:extLst>
          </p:cNvPr>
          <p:cNvSpPr>
            <a:spLocks noGrp="1"/>
          </p:cNvSpPr>
          <p:nvPr>
            <p:ph type="dt" sz="half" idx="10"/>
          </p:nvPr>
        </p:nvSpPr>
        <p:spPr/>
        <p:txBody>
          <a:bodyPr/>
          <a:lstStyle/>
          <a:p>
            <a:fld id="{B0A2A315-D48F-4A11-A186-9A8D84BA7A2B}" type="datetimeFigureOut">
              <a:rPr lang="en-US" smtClean="0"/>
              <a:t>7/23/2024</a:t>
            </a:fld>
            <a:endParaRPr lang="en-US"/>
          </a:p>
        </p:txBody>
      </p:sp>
      <p:sp>
        <p:nvSpPr>
          <p:cNvPr id="5" name="Footer Placeholder 4">
            <a:extLst>
              <a:ext uri="{FF2B5EF4-FFF2-40B4-BE49-F238E27FC236}">
                <a16:creationId xmlns:a16="http://schemas.microsoft.com/office/drawing/2014/main" id="{18C5F50F-DDB1-4133-87C1-8432782775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AD7CE2-4395-4D73-AC56-73927576159D}"/>
              </a:ext>
            </a:extLst>
          </p:cNvPr>
          <p:cNvSpPr>
            <a:spLocks noGrp="1"/>
          </p:cNvSpPr>
          <p:nvPr>
            <p:ph type="sldNum" sz="quarter" idx="12"/>
          </p:nvPr>
        </p:nvSpPr>
        <p:spPr/>
        <p:txBody>
          <a:bodyPr/>
          <a:lstStyle/>
          <a:p>
            <a:fld id="{B89CDECE-94E3-4C62-B14A-074DFBAC0C9F}" type="slidenum">
              <a:rPr lang="en-US" smtClean="0"/>
              <a:t>‹#›</a:t>
            </a:fld>
            <a:endParaRPr lang="en-US"/>
          </a:p>
        </p:txBody>
      </p:sp>
    </p:spTree>
    <p:extLst>
      <p:ext uri="{BB962C8B-B14F-4D97-AF65-F5344CB8AC3E}">
        <p14:creationId xmlns:p14="http://schemas.microsoft.com/office/powerpoint/2010/main" val="4166340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42113-8977-47D3-B04C-6129D00F43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4D4C85A-8530-47E9-83D4-83D70E9D71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CE12A6-5678-4A79-B25A-07CFED8E400A}"/>
              </a:ext>
            </a:extLst>
          </p:cNvPr>
          <p:cNvSpPr>
            <a:spLocks noGrp="1"/>
          </p:cNvSpPr>
          <p:nvPr>
            <p:ph type="dt" sz="half" idx="10"/>
          </p:nvPr>
        </p:nvSpPr>
        <p:spPr/>
        <p:txBody>
          <a:bodyPr/>
          <a:lstStyle/>
          <a:p>
            <a:fld id="{4E4F3544-3E60-49F2-B97E-C82875B292DB}" type="datetimeFigureOut">
              <a:rPr lang="en-US" smtClean="0"/>
              <a:t>7/23/2024</a:t>
            </a:fld>
            <a:endParaRPr lang="en-US"/>
          </a:p>
        </p:txBody>
      </p:sp>
      <p:sp>
        <p:nvSpPr>
          <p:cNvPr id="5" name="Footer Placeholder 4">
            <a:extLst>
              <a:ext uri="{FF2B5EF4-FFF2-40B4-BE49-F238E27FC236}">
                <a16:creationId xmlns:a16="http://schemas.microsoft.com/office/drawing/2014/main" id="{D84235D5-B9D4-49BC-9F73-85B49280A4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EFDD2A-EAC9-47B4-8687-0F739E41980D}"/>
              </a:ext>
            </a:extLst>
          </p:cNvPr>
          <p:cNvSpPr>
            <a:spLocks noGrp="1"/>
          </p:cNvSpPr>
          <p:nvPr>
            <p:ph type="sldNum" sz="quarter" idx="12"/>
          </p:nvPr>
        </p:nvSpPr>
        <p:spPr/>
        <p:txBody>
          <a:bodyPr/>
          <a:lstStyle/>
          <a:p>
            <a:fld id="{8EAE6ECD-9D9D-491D-A48C-573F3577B357}" type="slidenum">
              <a:rPr lang="en-US" smtClean="0"/>
              <a:t>‹#›</a:t>
            </a:fld>
            <a:endParaRPr lang="en-US"/>
          </a:p>
        </p:txBody>
      </p:sp>
    </p:spTree>
    <p:extLst>
      <p:ext uri="{BB962C8B-B14F-4D97-AF65-F5344CB8AC3E}">
        <p14:creationId xmlns:p14="http://schemas.microsoft.com/office/powerpoint/2010/main" val="753685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alpha val="42352"/>
          </a:schemeClr>
        </a:solidFill>
        <a:effectLst/>
      </p:bgPr>
    </p:bg>
    <p:spTree>
      <p:nvGrpSpPr>
        <p:cNvPr id="1" name="Shape 9"/>
        <p:cNvGrpSpPr/>
        <p:nvPr/>
      </p:nvGrpSpPr>
      <p:grpSpPr>
        <a:xfrm>
          <a:off x="0" y="0"/>
          <a:ext cx="0" cy="0"/>
          <a:chOff x="0" y="0"/>
          <a:chExt cx="0" cy="0"/>
        </a:xfrm>
      </p:grpSpPr>
      <p:sp>
        <p:nvSpPr>
          <p:cNvPr id="10" name="Google Shape;10;g80139b2600_2_0"/>
          <p:cNvSpPr/>
          <p:nvPr/>
        </p:nvSpPr>
        <p:spPr>
          <a:xfrm>
            <a:off x="1" y="-8290"/>
            <a:ext cx="12192000" cy="6866400"/>
          </a:xfrm>
          <a:prstGeom prst="rect">
            <a:avLst/>
          </a:prstGeom>
          <a:solidFill>
            <a:srgbClr val="E4DCCB"/>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1" name="Google Shape;11;g80139b2600_2_0"/>
          <p:cNvSpPr/>
          <p:nvPr/>
        </p:nvSpPr>
        <p:spPr>
          <a:xfrm>
            <a:off x="1" y="6262116"/>
            <a:ext cx="12192000" cy="603600"/>
          </a:xfrm>
          <a:prstGeom prst="rect">
            <a:avLst/>
          </a:prstGeom>
          <a:solidFill>
            <a:srgbClr val="2B485A">
              <a:alpha val="82352"/>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2" name="Google Shape;12;g80139b2600_2_0"/>
          <p:cNvSpPr txBox="1">
            <a:spLocks noGrp="1"/>
          </p:cNvSpPr>
          <p:nvPr>
            <p:ph type="title"/>
          </p:nvPr>
        </p:nvSpPr>
        <p:spPr>
          <a:xfrm>
            <a:off x="1" y="290368"/>
            <a:ext cx="12192000" cy="554100"/>
          </a:xfrm>
          <a:prstGeom prst="rect">
            <a:avLst/>
          </a:prstGeom>
          <a:solidFill>
            <a:srgbClr val="F1C232"/>
          </a:solidFill>
          <a:ln>
            <a:noFill/>
          </a:ln>
        </p:spPr>
        <p:txBody>
          <a:bodyPr spcFirstLastPara="1" wrap="square" lIns="182875" tIns="91425" rIns="182875" bIns="91425" anchor="t" anchorCtr="0">
            <a:noAutofit/>
          </a:bodyPr>
          <a:lstStyle>
            <a:lvl1pPr marR="0" lvl="0" algn="l" rtl="0">
              <a:lnSpc>
                <a:spcPct val="100000"/>
              </a:lnSpc>
              <a:spcBef>
                <a:spcPts val="0"/>
              </a:spcBef>
              <a:spcAft>
                <a:spcPts val="0"/>
              </a:spcAft>
              <a:buClr>
                <a:srgbClr val="000000"/>
              </a:buClr>
              <a:buSzPts val="2400"/>
              <a:buFont typeface="Calibri"/>
              <a:buNone/>
              <a:defRPr sz="2400" b="1"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 name="Google Shape;13;g80139b2600_2_0"/>
          <p:cNvSpPr txBox="1">
            <a:spLocks noGrp="1"/>
          </p:cNvSpPr>
          <p:nvPr>
            <p:ph type="body" idx="1"/>
          </p:nvPr>
        </p:nvSpPr>
        <p:spPr>
          <a:xfrm>
            <a:off x="231648" y="908720"/>
            <a:ext cx="11722800" cy="5269200"/>
          </a:xfrm>
          <a:prstGeom prst="rect">
            <a:avLst/>
          </a:prstGeom>
          <a:noFill/>
          <a:ln>
            <a:noFill/>
          </a:ln>
        </p:spPr>
        <p:txBody>
          <a:bodyPr spcFirstLastPara="1" wrap="square" lIns="91425" tIns="45700" rIns="91425" bIns="45700" anchor="t" anchorCtr="0">
            <a:noAutofit/>
          </a:bodyPr>
          <a:lstStyle>
            <a:lvl1pPr marL="457200" marR="0" lvl="0" indent="-317500" algn="l" rtl="0">
              <a:lnSpc>
                <a:spcPct val="100000"/>
              </a:lnSpc>
              <a:spcBef>
                <a:spcPts val="400"/>
              </a:spcBef>
              <a:spcAft>
                <a:spcPts val="0"/>
              </a:spcAft>
              <a:buClr>
                <a:srgbClr val="A9B439"/>
              </a:buClr>
              <a:buSzPts val="1400"/>
              <a:buFont typeface="Noto Sans Symbols"/>
              <a:buChar char="⬢"/>
              <a:defRPr sz="2000" b="0" i="0" u="none" strike="noStrike" cap="none">
                <a:solidFill>
                  <a:srgbClr val="335A72"/>
                </a:solidFill>
                <a:latin typeface="Calibri"/>
                <a:ea typeface="Calibri"/>
                <a:cs typeface="Calibri"/>
                <a:sym typeface="Calibri"/>
              </a:defRPr>
            </a:lvl1pPr>
            <a:lvl2pPr marL="914400" marR="0" lvl="1" indent="-342900" algn="l" rtl="0">
              <a:lnSpc>
                <a:spcPct val="100000"/>
              </a:lnSpc>
              <a:spcBef>
                <a:spcPts val="360"/>
              </a:spcBef>
              <a:spcAft>
                <a:spcPts val="0"/>
              </a:spcAft>
              <a:buClr>
                <a:srgbClr val="335A72"/>
              </a:buClr>
              <a:buSzPts val="1800"/>
              <a:buFont typeface="Arial"/>
              <a:buChar char="–"/>
              <a:defRPr sz="1800" b="0" i="0" u="none" strike="noStrike" cap="none">
                <a:solidFill>
                  <a:srgbClr val="335A72"/>
                </a:solidFill>
                <a:latin typeface="Calibri"/>
                <a:ea typeface="Calibri"/>
                <a:cs typeface="Calibri"/>
                <a:sym typeface="Calibri"/>
              </a:defRPr>
            </a:lvl2pPr>
            <a:lvl3pPr marL="1371600" marR="0" lvl="2" indent="-330200" algn="l" rtl="0">
              <a:lnSpc>
                <a:spcPct val="100000"/>
              </a:lnSpc>
              <a:spcBef>
                <a:spcPts val="320"/>
              </a:spcBef>
              <a:spcAft>
                <a:spcPts val="0"/>
              </a:spcAft>
              <a:buClr>
                <a:srgbClr val="335A72"/>
              </a:buClr>
              <a:buSzPts val="1600"/>
              <a:buFont typeface="Arial"/>
              <a:buChar char="•"/>
              <a:defRPr sz="1600" b="0" i="0" u="none" strike="noStrike" cap="none">
                <a:solidFill>
                  <a:srgbClr val="335A72"/>
                </a:solidFill>
                <a:latin typeface="Calibri"/>
                <a:ea typeface="Calibri"/>
                <a:cs typeface="Calibri"/>
                <a:sym typeface="Calibri"/>
              </a:defRPr>
            </a:lvl3pPr>
            <a:lvl4pPr marL="1828800" marR="0" lvl="3" indent="-317500" algn="l" rtl="0">
              <a:lnSpc>
                <a:spcPct val="100000"/>
              </a:lnSpc>
              <a:spcBef>
                <a:spcPts val="280"/>
              </a:spcBef>
              <a:spcAft>
                <a:spcPts val="0"/>
              </a:spcAft>
              <a:buClr>
                <a:srgbClr val="335A72"/>
              </a:buClr>
              <a:buSzPts val="1400"/>
              <a:buFont typeface="Arial"/>
              <a:buChar char="–"/>
              <a:defRPr sz="1400" b="0" i="0" u="none" strike="noStrike" cap="none">
                <a:solidFill>
                  <a:srgbClr val="335A72"/>
                </a:solidFill>
                <a:latin typeface="Calibri"/>
                <a:ea typeface="Calibri"/>
                <a:cs typeface="Calibri"/>
                <a:sym typeface="Calibri"/>
              </a:defRPr>
            </a:lvl4pPr>
            <a:lvl5pPr marL="2286000" marR="0" lvl="4" indent="-317500" algn="l" rtl="0">
              <a:lnSpc>
                <a:spcPct val="100000"/>
              </a:lnSpc>
              <a:spcBef>
                <a:spcPts val="280"/>
              </a:spcBef>
              <a:spcAft>
                <a:spcPts val="0"/>
              </a:spcAft>
              <a:buClr>
                <a:srgbClr val="335A72"/>
              </a:buClr>
              <a:buSzPts val="1400"/>
              <a:buFont typeface="Arial"/>
              <a:buChar char="»"/>
              <a:defRPr sz="1400" b="0" i="0" u="none" strike="noStrike" cap="none">
                <a:solidFill>
                  <a:srgbClr val="335A72"/>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 name="Google Shape;14;g80139b2600_2_0"/>
          <p:cNvSpPr txBox="1"/>
          <p:nvPr/>
        </p:nvSpPr>
        <p:spPr>
          <a:xfrm>
            <a:off x="4876800" y="6376764"/>
            <a:ext cx="2438400" cy="169200"/>
          </a:xfrm>
          <a:prstGeom prst="rect">
            <a:avLst/>
          </a:prstGeom>
          <a:noFill/>
          <a:ln>
            <a:noFill/>
          </a:ln>
        </p:spPr>
        <p:txBody>
          <a:bodyPr spcFirstLastPara="1" wrap="square" lIns="0" tIns="0" rIns="0" bIns="0" anchor="b"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r>
              <a:rPr kumimoji="0" lang="en-US" sz="900" b="0" i="0" u="none" strike="noStrike" kern="0" cap="none" spc="0" normalizeH="0" baseline="0" noProof="0">
                <a:ln>
                  <a:noFill/>
                </a:ln>
                <a:solidFill>
                  <a:srgbClr val="FFFFFF"/>
                </a:solidFill>
                <a:effectLst/>
                <a:uLnTx/>
                <a:uFillTx/>
                <a:latin typeface="Calibri"/>
                <a:ea typeface="Calibri"/>
                <a:cs typeface="Calibri"/>
                <a:sym typeface="Calibri"/>
              </a:rPr>
              <a:t>PAGE </a:t>
            </a:r>
            <a:fld id="{00000000-1234-1234-1234-123412341234}" type="slidenum">
              <a:rPr kumimoji="0" lang="en-US" sz="900" b="0" i="0" u="none" strike="noStrike" kern="0" cap="none" spc="0" normalizeH="0" baseline="0" noProof="0">
                <a:ln>
                  <a:noFill/>
                </a:ln>
                <a:solidFill>
                  <a:srgbClr val="FFFFFF"/>
                </a:solidFill>
                <a:effectLst/>
                <a:uLnTx/>
                <a:uFillTx/>
                <a:latin typeface="Calibri"/>
                <a:ea typeface="Calibri"/>
                <a:cs typeface="Calibri"/>
                <a:sym typeface="Calibri"/>
              </a:rPr>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t>‹#›</a:t>
            </a:fld>
            <a:endParaRPr kumimoji="0" sz="900" b="0" i="0" u="none" strike="noStrike" kern="0" cap="none" spc="0" normalizeH="0" baseline="0" noProof="0">
              <a:ln>
                <a:noFill/>
              </a:ln>
              <a:solidFill>
                <a:srgbClr val="FFFFFF"/>
              </a:solidFill>
              <a:effectLst/>
              <a:uLnTx/>
              <a:uFillTx/>
              <a:latin typeface="Calibri"/>
              <a:ea typeface="Calibri"/>
              <a:cs typeface="Calibri"/>
              <a:sym typeface="Calibri"/>
            </a:endParaRPr>
          </a:p>
        </p:txBody>
      </p:sp>
      <p:pic>
        <p:nvPicPr>
          <p:cNvPr id="15" name="Google Shape;15;g80139b2600_2_0"/>
          <p:cNvPicPr preferRelativeResize="0"/>
          <p:nvPr/>
        </p:nvPicPr>
        <p:blipFill rotWithShape="1">
          <a:blip r:embed="rId9">
            <a:alphaModFix/>
          </a:blip>
          <a:srcRect/>
          <a:stretch/>
        </p:blipFill>
        <p:spPr>
          <a:xfrm>
            <a:off x="10657219" y="6361838"/>
            <a:ext cx="836693" cy="213486"/>
          </a:xfrm>
          <a:prstGeom prst="rect">
            <a:avLst/>
          </a:prstGeom>
          <a:noFill/>
          <a:ln>
            <a:noFill/>
          </a:ln>
        </p:spPr>
      </p:pic>
      <p:pic>
        <p:nvPicPr>
          <p:cNvPr id="16" name="Google Shape;16;g80139b2600_2_0"/>
          <p:cNvPicPr preferRelativeResize="0"/>
          <p:nvPr/>
        </p:nvPicPr>
        <p:blipFill rotWithShape="1">
          <a:blip r:embed="rId10">
            <a:alphaModFix/>
          </a:blip>
          <a:srcRect/>
          <a:stretch/>
        </p:blipFill>
        <p:spPr>
          <a:xfrm>
            <a:off x="719402" y="6445568"/>
            <a:ext cx="2087123" cy="113033"/>
          </a:xfrm>
          <a:prstGeom prst="rect">
            <a:avLst/>
          </a:prstGeom>
          <a:noFill/>
          <a:ln>
            <a:noFill/>
          </a:ln>
        </p:spPr>
      </p:pic>
    </p:spTree>
    <p:extLst>
      <p:ext uri="{BB962C8B-B14F-4D97-AF65-F5344CB8AC3E}">
        <p14:creationId xmlns:p14="http://schemas.microsoft.com/office/powerpoint/2010/main" val="4288052605"/>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csrc.nist.gov/Projects/cryptographic-module-validation-program/entropy-validations/search"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docs.google.com/forms/d/e/1FAIpQLSdHjDVbsgVM4LyBrwRfqPRCWEK-oHB1mZWNc4ndIu8qd6daDg/viewform?usp=sf_link" TargetMode="External"/><Relationship Id="rId2" Type="http://schemas.openxmlformats.org/officeDocument/2006/relationships/hyperlink" Target="https://csrc.nist.gov/projects/cryptographic-module-validation-program" TargetMode="External"/><Relationship Id="rId1" Type="http://schemas.openxmlformats.org/officeDocument/2006/relationships/slideLayout" Target="../slideLayouts/slideLayout7.xml"/><Relationship Id="rId5" Type="http://schemas.openxmlformats.org/officeDocument/2006/relationships/hyperlink" Target="mailto:cmvpiso@nist.gov" TargetMode="External"/><Relationship Id="rId4" Type="http://schemas.openxmlformats.org/officeDocument/2006/relationships/hyperlink" Target="https://csrc.nist.gov/CSRC/media/Projects/FIPS-140-3-Transition-Effort/documents/NIST%20and%20ISO%20End%20User%20License%20Agreement.pd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F94BD-BD11-4BEC-8497-460ABA976016}"/>
              </a:ext>
            </a:extLst>
          </p:cNvPr>
          <p:cNvSpPr>
            <a:spLocks noGrp="1"/>
          </p:cNvSpPr>
          <p:nvPr>
            <p:ph type="ctrTitle"/>
          </p:nvPr>
        </p:nvSpPr>
        <p:spPr>
          <a:xfrm>
            <a:off x="2383339" y="836712"/>
            <a:ext cx="7244408" cy="701531"/>
          </a:xfrm>
        </p:spPr>
        <p:txBody>
          <a:bodyPr/>
          <a:lstStyle/>
          <a:p>
            <a:r>
              <a:rPr lang="en-US" dirty="0"/>
              <a:t> CMVP as a Certification Program</a:t>
            </a:r>
          </a:p>
        </p:txBody>
      </p:sp>
      <p:sp>
        <p:nvSpPr>
          <p:cNvPr id="3" name="Subtitle 2">
            <a:extLst>
              <a:ext uri="{FF2B5EF4-FFF2-40B4-BE49-F238E27FC236}">
                <a16:creationId xmlns:a16="http://schemas.microsoft.com/office/drawing/2014/main" id="{CBA91F14-D25D-4C02-A35C-0F5EBAD80222}"/>
              </a:ext>
            </a:extLst>
          </p:cNvPr>
          <p:cNvSpPr>
            <a:spLocks noGrp="1"/>
          </p:cNvSpPr>
          <p:nvPr>
            <p:ph type="subTitle" idx="1"/>
          </p:nvPr>
        </p:nvSpPr>
        <p:spPr>
          <a:xfrm>
            <a:off x="2383339" y="1955923"/>
            <a:ext cx="7244408" cy="1935283"/>
          </a:xfrm>
        </p:spPr>
        <p:txBody>
          <a:bodyPr/>
          <a:lstStyle/>
          <a:p>
            <a:r>
              <a:rPr lang="en-US" dirty="0"/>
              <a:t>July 23</a:t>
            </a:r>
            <a:r>
              <a:rPr lang="en-US" baseline="30000" dirty="0"/>
              <a:t>rd</a:t>
            </a:r>
            <a:r>
              <a:rPr lang="en-US" dirty="0"/>
              <a:t>,</a:t>
            </a:r>
            <a:r>
              <a:rPr lang="en-US" baseline="30000" dirty="0"/>
              <a:t> </a:t>
            </a:r>
            <a:r>
              <a:rPr lang="en-US" dirty="0"/>
              <a:t>2024 </a:t>
            </a:r>
          </a:p>
          <a:p>
            <a:r>
              <a:rPr lang="en-US" dirty="0"/>
              <a:t>Formal methods within certification programs workshop</a:t>
            </a:r>
          </a:p>
          <a:p>
            <a:r>
              <a:rPr lang="en-US" dirty="0"/>
              <a:t>Presented by Gavin O’Brien</a:t>
            </a:r>
          </a:p>
          <a:p>
            <a:endParaRPr lang="en-US" dirty="0"/>
          </a:p>
        </p:txBody>
      </p:sp>
    </p:spTree>
    <p:extLst>
      <p:ext uri="{BB962C8B-B14F-4D97-AF65-F5344CB8AC3E}">
        <p14:creationId xmlns:p14="http://schemas.microsoft.com/office/powerpoint/2010/main" val="2565492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ECCA7-FBF1-E94E-E9CB-D3DAC1FA93F8}"/>
              </a:ext>
            </a:extLst>
          </p:cNvPr>
          <p:cNvSpPr>
            <a:spLocks noGrp="1"/>
          </p:cNvSpPr>
          <p:nvPr>
            <p:ph type="title"/>
          </p:nvPr>
        </p:nvSpPr>
        <p:spPr/>
        <p:txBody>
          <a:bodyPr/>
          <a:lstStyle/>
          <a:p>
            <a:r>
              <a:rPr lang="en-US" dirty="0"/>
              <a:t>Conformity Assessment Model</a:t>
            </a:r>
          </a:p>
        </p:txBody>
      </p:sp>
      <p:sp>
        <p:nvSpPr>
          <p:cNvPr id="4" name="TextBox 3">
            <a:extLst>
              <a:ext uri="{FF2B5EF4-FFF2-40B4-BE49-F238E27FC236}">
                <a16:creationId xmlns:a16="http://schemas.microsoft.com/office/drawing/2014/main" id="{6D671604-4925-018E-D832-8DA5E62D8BA6}"/>
              </a:ext>
            </a:extLst>
          </p:cNvPr>
          <p:cNvSpPr txBox="1"/>
          <p:nvPr/>
        </p:nvSpPr>
        <p:spPr>
          <a:xfrm>
            <a:off x="2575710" y="1218085"/>
            <a:ext cx="1516605" cy="430887"/>
          </a:xfrm>
          <a:prstGeom prst="rect">
            <a:avLst/>
          </a:prstGeom>
          <a:noFill/>
        </p:spPr>
        <p:txBody>
          <a:bodyPr wrap="square" rtlCol="0">
            <a:spAutoFit/>
          </a:bodyPr>
          <a:lstStyle/>
          <a:p>
            <a:pPr algn="ctr" defTabSz="457200"/>
            <a:r>
              <a:rPr lang="en-US" sz="1100" i="1" dirty="0">
                <a:solidFill>
                  <a:srgbClr val="000000"/>
                </a:solidFill>
                <a:latin typeface="Calibri" panose="020F0502020204030204"/>
              </a:rPr>
              <a:t>Maintains </a:t>
            </a:r>
            <a:r>
              <a:rPr lang="en-US" sz="1100" i="1">
                <a:solidFill>
                  <a:srgbClr val="000000"/>
                </a:solidFill>
                <a:latin typeface="Calibri" panose="020F0502020204030204"/>
              </a:rPr>
              <a:t>list of 3</a:t>
            </a:r>
            <a:r>
              <a:rPr lang="en-US" sz="1100" i="1" baseline="30000">
                <a:solidFill>
                  <a:srgbClr val="000000"/>
                </a:solidFill>
                <a:latin typeface="Calibri" panose="020F0502020204030204"/>
              </a:rPr>
              <a:t>rd</a:t>
            </a:r>
            <a:r>
              <a:rPr lang="en-US" sz="1100" i="1">
                <a:solidFill>
                  <a:srgbClr val="000000"/>
                </a:solidFill>
                <a:latin typeface="Calibri" panose="020F0502020204030204"/>
              </a:rPr>
              <a:t> party orgs</a:t>
            </a:r>
            <a:endParaRPr lang="en-US" sz="1100" i="1" dirty="0">
              <a:solidFill>
                <a:srgbClr val="000000"/>
              </a:solidFill>
              <a:latin typeface="Calibri" panose="020F0502020204030204"/>
            </a:endParaRPr>
          </a:p>
        </p:txBody>
      </p:sp>
      <p:sp>
        <p:nvSpPr>
          <p:cNvPr id="5" name="Rounded Rectangle 4">
            <a:extLst>
              <a:ext uri="{FF2B5EF4-FFF2-40B4-BE49-F238E27FC236}">
                <a16:creationId xmlns:a16="http://schemas.microsoft.com/office/drawing/2014/main" id="{81A07FEF-63F6-8CB9-E529-C0C744A7E846}"/>
              </a:ext>
            </a:extLst>
          </p:cNvPr>
          <p:cNvSpPr/>
          <p:nvPr/>
        </p:nvSpPr>
        <p:spPr>
          <a:xfrm>
            <a:off x="4261283" y="1283428"/>
            <a:ext cx="2394530" cy="635653"/>
          </a:xfrm>
          <a:prstGeom prst="roundRect">
            <a:avLst/>
          </a:prstGeom>
          <a:solidFill>
            <a:schemeClr val="accent2"/>
          </a:solidFill>
          <a:ln w="15875" cap="flat" cmpd="sng" algn="ctr">
            <a:solidFill>
              <a:srgbClr val="BD582C">
                <a:lumMod val="60000"/>
                <a:lumOff val="40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400" b="1" kern="0" dirty="0">
                <a:solidFill>
                  <a:srgbClr val="000000"/>
                </a:solidFill>
                <a:latin typeface="Calibri" panose="020F0502020204030204"/>
              </a:rPr>
              <a:t>NIST/Canada</a:t>
            </a:r>
            <a:endParaRPr kumimoji="0" lang="en-US" sz="1200" i="1"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6" name="Rounded Rectangle 5">
            <a:extLst>
              <a:ext uri="{FF2B5EF4-FFF2-40B4-BE49-F238E27FC236}">
                <a16:creationId xmlns:a16="http://schemas.microsoft.com/office/drawing/2014/main" id="{F82ECC09-0A8C-29CE-ADA8-1CD15F8BA3B5}"/>
              </a:ext>
            </a:extLst>
          </p:cNvPr>
          <p:cNvSpPr/>
          <p:nvPr/>
        </p:nvSpPr>
        <p:spPr>
          <a:xfrm>
            <a:off x="4679432" y="2209778"/>
            <a:ext cx="1558231" cy="635652"/>
          </a:xfrm>
          <a:prstGeom prst="roundRect">
            <a:avLst/>
          </a:prstGeom>
          <a:solidFill>
            <a:schemeClr val="accent5"/>
          </a:solidFill>
          <a:ln w="15875" cap="flat" cmpd="sng" algn="ctr">
            <a:solidFill>
              <a:srgbClr val="CCDDEA">
                <a:lumMod val="75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0000"/>
                </a:solidFill>
                <a:effectLst/>
                <a:uLnTx/>
                <a:uFillTx/>
                <a:latin typeface="Calibri" panose="020F0502020204030204"/>
                <a:ea typeface="+mn-ea"/>
                <a:cs typeface="+mn-cs"/>
              </a:rPr>
              <a:t>NVLAP</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Calibri" panose="020F0502020204030204"/>
                <a:ea typeface="+mn-ea"/>
                <a:cs typeface="+mn-cs"/>
              </a:rPr>
              <a:t>Accredits test labs to CMVP requirements</a:t>
            </a:r>
            <a:endParaRPr kumimoji="0" lang="en-US" sz="900" b="0" i="1"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7" name="Rounded Rectangle 6">
            <a:extLst>
              <a:ext uri="{FF2B5EF4-FFF2-40B4-BE49-F238E27FC236}">
                <a16:creationId xmlns:a16="http://schemas.microsoft.com/office/drawing/2014/main" id="{0CADE434-891A-FDAE-6647-20752681EAFF}"/>
              </a:ext>
            </a:extLst>
          </p:cNvPr>
          <p:cNvSpPr/>
          <p:nvPr/>
        </p:nvSpPr>
        <p:spPr>
          <a:xfrm>
            <a:off x="4679432" y="3154458"/>
            <a:ext cx="1636713" cy="696619"/>
          </a:xfrm>
          <a:prstGeom prst="roundRect">
            <a:avLst/>
          </a:prstGeom>
          <a:solidFill>
            <a:schemeClr val="accent1">
              <a:lumMod val="20000"/>
              <a:lumOff val="80000"/>
            </a:schemeClr>
          </a:solidFill>
          <a:ln w="15875" cap="flat" cmpd="sng" algn="ctr">
            <a:solidFill>
              <a:srgbClr val="E48312">
                <a:shade val="50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100" b="1" kern="0" dirty="0">
                <a:solidFill>
                  <a:srgbClr val="000000"/>
                </a:solidFill>
                <a:latin typeface="Calibri" panose="020F0502020204030204"/>
              </a:rPr>
              <a:t>CST Laboratories</a:t>
            </a:r>
            <a:endParaRPr kumimoji="0" lang="en-US" sz="1100" b="1" i="0" u="none" strike="noStrike" kern="0" cap="none" spc="0" normalizeH="0" baseline="0" noProof="0" dirty="0">
              <a:ln>
                <a:noFill/>
              </a:ln>
              <a:solidFill>
                <a:srgbClr val="000000"/>
              </a:solidFill>
              <a:effectLst/>
              <a:uLnTx/>
              <a:uFillTx/>
              <a:latin typeface="Calibri" panose="020F0502020204030204"/>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Calibri" panose="020F0502020204030204"/>
                <a:ea typeface="+mn-ea"/>
                <a:cs typeface="+mn-cs"/>
              </a:rPr>
              <a:t>ISO/IEC 17025 &amp; NVLAP Handbook 150-17</a:t>
            </a:r>
            <a:endParaRPr kumimoji="0" lang="en-US" sz="900" b="0" i="1"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8" name="Rounded Rectangle 7">
            <a:extLst>
              <a:ext uri="{FF2B5EF4-FFF2-40B4-BE49-F238E27FC236}">
                <a16:creationId xmlns:a16="http://schemas.microsoft.com/office/drawing/2014/main" id="{BA9FDE62-FFA9-D7E9-1C78-2117A25C0F88}"/>
              </a:ext>
            </a:extLst>
          </p:cNvPr>
          <p:cNvSpPr/>
          <p:nvPr/>
        </p:nvSpPr>
        <p:spPr>
          <a:xfrm>
            <a:off x="1832625" y="5435443"/>
            <a:ext cx="1346030" cy="444775"/>
          </a:xfrm>
          <a:prstGeom prst="roundRect">
            <a:avLst>
              <a:gd name="adj" fmla="val 50000"/>
            </a:avLst>
          </a:prstGeom>
          <a:solidFill>
            <a:srgbClr val="94A088">
              <a:lumMod val="20000"/>
              <a:lumOff val="80000"/>
            </a:srgbClr>
          </a:solidFill>
          <a:ln w="15875" cap="flat" cmpd="sng" algn="ctr">
            <a:solidFill>
              <a:srgbClr val="94A088">
                <a:lumMod val="40000"/>
                <a:lumOff val="60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panose="020F0502020204030204"/>
                <a:ea typeface="+mn-ea"/>
                <a:cs typeface="+mn-cs"/>
              </a:rPr>
              <a:t>Vendor</a:t>
            </a:r>
          </a:p>
        </p:txBody>
      </p:sp>
      <p:sp>
        <p:nvSpPr>
          <p:cNvPr id="9" name="Bevel 11">
            <a:extLst>
              <a:ext uri="{FF2B5EF4-FFF2-40B4-BE49-F238E27FC236}">
                <a16:creationId xmlns:a16="http://schemas.microsoft.com/office/drawing/2014/main" id="{F74297DF-48AA-DB3E-92CB-13FDAD67427A}"/>
              </a:ext>
            </a:extLst>
          </p:cNvPr>
          <p:cNvSpPr/>
          <p:nvPr/>
        </p:nvSpPr>
        <p:spPr>
          <a:xfrm>
            <a:off x="4605168" y="5456529"/>
            <a:ext cx="441813" cy="377639"/>
          </a:xfrm>
          <a:prstGeom prst="bevel">
            <a:avLst>
              <a:gd name="adj" fmla="val 28056"/>
            </a:avLst>
          </a:prstGeom>
          <a:solidFill>
            <a:srgbClr val="94A088">
              <a:lumMod val="20000"/>
              <a:lumOff val="80000"/>
            </a:srgbClr>
          </a:solidFill>
          <a:ln w="15875" cap="flat" cmpd="sng" algn="ctr">
            <a:solidFill>
              <a:srgbClr val="94A088">
                <a:lumMod val="40000"/>
                <a:lumOff val="60000"/>
              </a:srgbClr>
            </a:solidFill>
            <a:prstDash val="solid"/>
          </a:ln>
          <a:effectLst/>
          <a:scene3d>
            <a:camera prst="orthographicFront"/>
            <a:lightRig rig="threePt" dir="t"/>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10" name="Bevel 12">
            <a:extLst>
              <a:ext uri="{FF2B5EF4-FFF2-40B4-BE49-F238E27FC236}">
                <a16:creationId xmlns:a16="http://schemas.microsoft.com/office/drawing/2014/main" id="{2266A0A5-BA6B-B88D-84D6-DDD9A9E753D6}"/>
              </a:ext>
            </a:extLst>
          </p:cNvPr>
          <p:cNvSpPr/>
          <p:nvPr/>
        </p:nvSpPr>
        <p:spPr>
          <a:xfrm>
            <a:off x="6016756" y="5456529"/>
            <a:ext cx="441813" cy="377639"/>
          </a:xfrm>
          <a:prstGeom prst="bevel">
            <a:avLst>
              <a:gd name="adj" fmla="val 28056"/>
            </a:avLst>
          </a:prstGeom>
          <a:solidFill>
            <a:srgbClr val="94A088">
              <a:lumMod val="20000"/>
              <a:lumOff val="80000"/>
            </a:srgbClr>
          </a:solidFill>
          <a:ln w="15875" cap="flat" cmpd="sng" algn="ctr">
            <a:solidFill>
              <a:srgbClr val="94A088">
                <a:lumMod val="40000"/>
                <a:lumOff val="60000"/>
              </a:srgbClr>
            </a:solidFill>
            <a:prstDash val="solid"/>
          </a:ln>
          <a:effectLst/>
          <a:scene3d>
            <a:camera prst="orthographicFront"/>
            <a:lightRig rig="threePt" dir="t"/>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11" name="Rounded Rectangle 13">
            <a:extLst>
              <a:ext uri="{FF2B5EF4-FFF2-40B4-BE49-F238E27FC236}">
                <a16:creationId xmlns:a16="http://schemas.microsoft.com/office/drawing/2014/main" id="{80023FD2-877B-7D29-2BBF-8D321C6F8479}"/>
              </a:ext>
            </a:extLst>
          </p:cNvPr>
          <p:cNvSpPr/>
          <p:nvPr/>
        </p:nvSpPr>
        <p:spPr>
          <a:xfrm>
            <a:off x="7869730" y="5422961"/>
            <a:ext cx="1613971" cy="444776"/>
          </a:xfrm>
          <a:prstGeom prst="roundRect">
            <a:avLst/>
          </a:prstGeom>
          <a:solidFill>
            <a:schemeClr val="accent2"/>
          </a:solidFill>
          <a:ln w="15875" cap="flat" cmpd="sng" algn="ctr">
            <a:solidFill>
              <a:srgbClr val="BD582C">
                <a:lumMod val="60000"/>
                <a:lumOff val="40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panose="020F0502020204030204"/>
                <a:ea typeface="+mn-ea"/>
                <a:cs typeface="+mn-cs"/>
              </a:rPr>
              <a:t>CMVP Iterative Review</a:t>
            </a:r>
          </a:p>
        </p:txBody>
      </p:sp>
      <p:sp>
        <p:nvSpPr>
          <p:cNvPr id="12" name="Rectangle 11">
            <a:extLst>
              <a:ext uri="{FF2B5EF4-FFF2-40B4-BE49-F238E27FC236}">
                <a16:creationId xmlns:a16="http://schemas.microsoft.com/office/drawing/2014/main" id="{F47969F8-35B4-74A3-2537-D1482F4CD838}"/>
              </a:ext>
            </a:extLst>
          </p:cNvPr>
          <p:cNvSpPr/>
          <p:nvPr/>
        </p:nvSpPr>
        <p:spPr>
          <a:xfrm>
            <a:off x="1883617" y="2492223"/>
            <a:ext cx="1253486" cy="822414"/>
          </a:xfrm>
          <a:prstGeom prst="rect">
            <a:avLst/>
          </a:prstGeom>
          <a:solidFill>
            <a:schemeClr val="accent2"/>
          </a:solidFill>
          <a:ln w="15875" cap="flat" cmpd="sng" algn="ctr">
            <a:solidFill>
              <a:srgbClr val="BD582C">
                <a:lumMod val="60000"/>
                <a:lumOff val="40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panose="020F0502020204030204"/>
                <a:ea typeface="+mn-ea"/>
                <a:cs typeface="+mn-cs"/>
              </a:rPr>
              <a:t>List of CST labs</a:t>
            </a:r>
          </a:p>
        </p:txBody>
      </p:sp>
      <p:sp>
        <p:nvSpPr>
          <p:cNvPr id="13" name="TextBox 12">
            <a:extLst>
              <a:ext uri="{FF2B5EF4-FFF2-40B4-BE49-F238E27FC236}">
                <a16:creationId xmlns:a16="http://schemas.microsoft.com/office/drawing/2014/main" id="{EB3ACB34-A66E-FE48-36C7-86A8341F9ED9}"/>
              </a:ext>
            </a:extLst>
          </p:cNvPr>
          <p:cNvSpPr txBox="1"/>
          <p:nvPr/>
        </p:nvSpPr>
        <p:spPr>
          <a:xfrm>
            <a:off x="6652054" y="1300699"/>
            <a:ext cx="3068687" cy="430887"/>
          </a:xfrm>
          <a:prstGeom prst="rect">
            <a:avLst/>
          </a:prstGeom>
          <a:noFill/>
        </p:spPr>
        <p:txBody>
          <a:bodyPr wrap="square" rtlCol="0">
            <a:spAutoFit/>
          </a:bodyPr>
          <a:lstStyle/>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Defines, implements, and manages program  </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Sets requirements, rules, and procedures</a:t>
            </a:r>
          </a:p>
        </p:txBody>
      </p:sp>
      <p:sp>
        <p:nvSpPr>
          <p:cNvPr id="14" name="TextBox 13">
            <a:extLst>
              <a:ext uri="{FF2B5EF4-FFF2-40B4-BE49-F238E27FC236}">
                <a16:creationId xmlns:a16="http://schemas.microsoft.com/office/drawing/2014/main" id="{8798AAEC-6E19-848C-35B4-009AD16B2372}"/>
              </a:ext>
            </a:extLst>
          </p:cNvPr>
          <p:cNvSpPr txBox="1"/>
          <p:nvPr/>
        </p:nvSpPr>
        <p:spPr>
          <a:xfrm>
            <a:off x="6519781" y="3169333"/>
            <a:ext cx="3200960" cy="769441"/>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Operates under ISO/IEC 17025 &amp; CMVP program requirements</a:t>
            </a:r>
          </a:p>
          <a:p>
            <a:pPr marL="344488" marR="0" lvl="0" indent="-173038"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Maintains scope of accreditation</a:t>
            </a:r>
          </a:p>
          <a:p>
            <a:pPr marL="344488" marR="0" lvl="0" indent="-173038"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Generates results</a:t>
            </a:r>
          </a:p>
        </p:txBody>
      </p:sp>
      <p:sp>
        <p:nvSpPr>
          <p:cNvPr id="15" name="TextBox 14">
            <a:extLst>
              <a:ext uri="{FF2B5EF4-FFF2-40B4-BE49-F238E27FC236}">
                <a16:creationId xmlns:a16="http://schemas.microsoft.com/office/drawing/2014/main" id="{68390560-5680-8C32-A322-DA30DACDC1BE}"/>
              </a:ext>
            </a:extLst>
          </p:cNvPr>
          <p:cNvSpPr txBox="1"/>
          <p:nvPr/>
        </p:nvSpPr>
        <p:spPr>
          <a:xfrm>
            <a:off x="6520195" y="4131363"/>
            <a:ext cx="3451266" cy="900246"/>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Calibri" panose="020F0502020204030204"/>
              </a:rPr>
              <a:t>Validates modules </a:t>
            </a:r>
            <a:r>
              <a:rPr lang="en-US" sz="1050" i="1" kern="0" dirty="0">
                <a:solidFill>
                  <a:srgbClr val="000000"/>
                </a:solidFill>
                <a:latin typeface="Calibri" panose="020F0502020204030204"/>
              </a:rPr>
              <a:t>per FIPS and CMVP requirements</a:t>
            </a:r>
            <a:endParaRPr kumimoji="0" lang="en-US" sz="1050" b="0" i="1" u="none" strike="noStrike" kern="0" cap="none" spc="0" normalizeH="0" baseline="0" noProof="0" dirty="0">
              <a:ln>
                <a:noFill/>
              </a:ln>
              <a:solidFill>
                <a:srgbClr val="000000"/>
              </a:solidFill>
              <a:effectLst/>
              <a:uLnTx/>
              <a:uFillTx/>
              <a:latin typeface="Calibri" panose="020F0502020204030204"/>
            </a:endParaRPr>
          </a:p>
          <a:p>
            <a:pPr marL="344488" lvl="1" indent="-173038" defTabSz="457200">
              <a:buFont typeface="Arial" panose="020B0604020202020204" pitchFamily="34" charset="0"/>
              <a:buChar char="•"/>
              <a:defRPr/>
            </a:pPr>
            <a:r>
              <a:rPr kumimoji="0" lang="en-US" sz="1050" b="0" i="1" u="none" strike="noStrike" kern="0" cap="none" spc="0" normalizeH="0" baseline="0" noProof="0" dirty="0">
                <a:ln>
                  <a:noFill/>
                </a:ln>
                <a:solidFill>
                  <a:srgbClr val="000000"/>
                </a:solidFill>
                <a:effectLst/>
                <a:uLnTx/>
                <a:uFillTx/>
                <a:latin typeface="Calibri" panose="020F0502020204030204"/>
              </a:rPr>
              <a:t>Acts as certification body</a:t>
            </a:r>
          </a:p>
          <a:p>
            <a:pPr marL="344488" lvl="1" indent="-173038" defTabSz="457200">
              <a:buFont typeface="Arial" panose="020B0604020202020204" pitchFamily="34" charset="0"/>
              <a:buChar char="•"/>
              <a:defRPr/>
            </a:pPr>
            <a:r>
              <a:rPr lang="en-US" sz="1050" i="1" kern="0" dirty="0">
                <a:solidFill>
                  <a:srgbClr val="000000"/>
                </a:solidFill>
                <a:latin typeface="Calibri" panose="020F0502020204030204"/>
              </a:rPr>
              <a:t>Reviews submissions/reports for validation</a:t>
            </a:r>
          </a:p>
          <a:p>
            <a:pPr marL="344488" lvl="1" indent="-173038" defTabSz="457200">
              <a:buFont typeface="Arial" panose="020B0604020202020204" pitchFamily="34" charset="0"/>
              <a:buChar char="•"/>
              <a:defRPr/>
            </a:pPr>
            <a:r>
              <a:rPr kumimoji="0" lang="en-US" sz="1050" b="0" i="1" u="none" strike="noStrike" kern="0" cap="none" spc="0" normalizeH="0" baseline="0" noProof="0" dirty="0">
                <a:ln>
                  <a:noFill/>
                </a:ln>
                <a:solidFill>
                  <a:srgbClr val="000000"/>
                </a:solidFill>
                <a:effectLst/>
                <a:uLnTx/>
                <a:uFillTx/>
                <a:latin typeface="Calibri" panose="020F0502020204030204"/>
              </a:rPr>
              <a:t>Determines if approval issued</a:t>
            </a:r>
          </a:p>
          <a:p>
            <a:pPr marL="344488" lvl="1" indent="-173038" defTabSz="457200">
              <a:buFont typeface="Arial" panose="020B0604020202020204" pitchFamily="34" charset="0"/>
              <a:buChar char="•"/>
              <a:defRPr/>
            </a:pPr>
            <a:r>
              <a:rPr lang="en-US" sz="1050" i="1" kern="0" dirty="0">
                <a:solidFill>
                  <a:srgbClr val="000000"/>
                </a:solidFill>
                <a:latin typeface="Calibri" panose="020F0502020204030204"/>
              </a:rPr>
              <a:t>Coordinates with Canada on reviews/validations</a:t>
            </a:r>
            <a:endParaRPr kumimoji="0" lang="en-US" sz="1050" b="0" i="1" u="none" strike="noStrike" kern="0" cap="none" spc="0" normalizeH="0" baseline="0" noProof="0" dirty="0">
              <a:ln>
                <a:noFill/>
              </a:ln>
              <a:solidFill>
                <a:srgbClr val="000000"/>
              </a:solidFill>
              <a:effectLst/>
              <a:uLnTx/>
              <a:uFillTx/>
              <a:latin typeface="Calibri" panose="020F0502020204030204"/>
            </a:endParaRPr>
          </a:p>
        </p:txBody>
      </p:sp>
      <p:sp>
        <p:nvSpPr>
          <p:cNvPr id="16" name="TextBox 15">
            <a:extLst>
              <a:ext uri="{FF2B5EF4-FFF2-40B4-BE49-F238E27FC236}">
                <a16:creationId xmlns:a16="http://schemas.microsoft.com/office/drawing/2014/main" id="{6F9BBF31-CE72-D8DB-B1BC-8758B12D6F04}"/>
              </a:ext>
            </a:extLst>
          </p:cNvPr>
          <p:cNvSpPr txBox="1"/>
          <p:nvPr/>
        </p:nvSpPr>
        <p:spPr>
          <a:xfrm>
            <a:off x="3986943" y="5851927"/>
            <a:ext cx="1619338" cy="430887"/>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100" i="1" kern="0" dirty="0">
                <a:solidFill>
                  <a:srgbClr val="000000"/>
                </a:solidFill>
                <a:latin typeface="Calibri" panose="020F0502020204030204"/>
              </a:rPr>
              <a:t>Conducts testing with CST Lab; receives report</a:t>
            </a:r>
            <a:endParaRPr kumimoji="0" lang="en-US" sz="1100" b="0" i="1" u="none" strike="noStrike" kern="0" cap="none" spc="0" normalizeH="0" baseline="0" noProof="0" dirty="0">
              <a:ln>
                <a:noFill/>
              </a:ln>
              <a:solidFill>
                <a:srgbClr val="000000"/>
              </a:solidFill>
              <a:effectLst/>
              <a:uLnTx/>
              <a:uFillTx/>
              <a:latin typeface="Calibri" panose="020F0502020204030204"/>
            </a:endParaRPr>
          </a:p>
        </p:txBody>
      </p:sp>
      <p:sp>
        <p:nvSpPr>
          <p:cNvPr id="17" name="TextBox 16">
            <a:extLst>
              <a:ext uri="{FF2B5EF4-FFF2-40B4-BE49-F238E27FC236}">
                <a16:creationId xmlns:a16="http://schemas.microsoft.com/office/drawing/2014/main" id="{5A9AB8E6-D205-160B-6EE1-591E3C4EBE32}"/>
              </a:ext>
            </a:extLst>
          </p:cNvPr>
          <p:cNvSpPr txBox="1"/>
          <p:nvPr/>
        </p:nvSpPr>
        <p:spPr>
          <a:xfrm>
            <a:off x="5558711" y="5868130"/>
            <a:ext cx="1249234" cy="430887"/>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100" i="1" kern="0" dirty="0">
                <a:solidFill>
                  <a:srgbClr val="000000"/>
                </a:solidFill>
                <a:latin typeface="Calibri" panose="020F0502020204030204"/>
              </a:rPr>
              <a:t>Submits CMVP Required Forms</a:t>
            </a:r>
            <a:endParaRPr kumimoji="0" lang="en-US" sz="1100" b="0" i="1" u="none" strike="noStrike" kern="0" cap="none" spc="0" normalizeH="0" baseline="0" noProof="0" dirty="0">
              <a:ln>
                <a:noFill/>
              </a:ln>
              <a:solidFill>
                <a:srgbClr val="000000"/>
              </a:solidFill>
              <a:effectLst/>
              <a:uLnTx/>
              <a:uFillTx/>
              <a:latin typeface="Calibri" panose="020F0502020204030204"/>
            </a:endParaRPr>
          </a:p>
        </p:txBody>
      </p:sp>
      <p:cxnSp>
        <p:nvCxnSpPr>
          <p:cNvPr id="18" name="Straight Arrow Connector 17">
            <a:extLst>
              <a:ext uri="{FF2B5EF4-FFF2-40B4-BE49-F238E27FC236}">
                <a16:creationId xmlns:a16="http://schemas.microsoft.com/office/drawing/2014/main" id="{4EB3B4B5-5693-D521-B76B-8C0DC8103EED}"/>
              </a:ext>
            </a:extLst>
          </p:cNvPr>
          <p:cNvCxnSpPr>
            <a:cxnSpLocks/>
            <a:stCxn id="5" idx="2"/>
          </p:cNvCxnSpPr>
          <p:nvPr/>
        </p:nvCxnSpPr>
        <p:spPr>
          <a:xfrm>
            <a:off x="5458548" y="1919081"/>
            <a:ext cx="730" cy="253964"/>
          </a:xfrm>
          <a:prstGeom prst="straightConnector1">
            <a:avLst/>
          </a:prstGeom>
          <a:noFill/>
          <a:ln w="19050" cap="flat" cmpd="sng" algn="ctr">
            <a:solidFill>
              <a:srgbClr val="000000"/>
            </a:solidFill>
            <a:prstDash val="solid"/>
            <a:tailEnd type="triangle"/>
          </a:ln>
          <a:effectLst/>
        </p:spPr>
      </p:cxnSp>
      <p:cxnSp>
        <p:nvCxnSpPr>
          <p:cNvPr id="19" name="Straight Arrow Connector 18">
            <a:extLst>
              <a:ext uri="{FF2B5EF4-FFF2-40B4-BE49-F238E27FC236}">
                <a16:creationId xmlns:a16="http://schemas.microsoft.com/office/drawing/2014/main" id="{5D06B775-FF96-626C-AEE8-FBAB20EB79FC}"/>
              </a:ext>
            </a:extLst>
          </p:cNvPr>
          <p:cNvCxnSpPr>
            <a:cxnSpLocks/>
          </p:cNvCxnSpPr>
          <p:nvPr/>
        </p:nvCxnSpPr>
        <p:spPr>
          <a:xfrm flipH="1">
            <a:off x="5458548" y="2877271"/>
            <a:ext cx="730" cy="265245"/>
          </a:xfrm>
          <a:prstGeom prst="straightConnector1">
            <a:avLst/>
          </a:prstGeom>
          <a:noFill/>
          <a:ln w="19050" cap="flat" cmpd="sng" algn="ctr">
            <a:solidFill>
              <a:srgbClr val="000000"/>
            </a:solidFill>
            <a:prstDash val="solid"/>
            <a:tailEnd type="triangle"/>
          </a:ln>
          <a:effectLst/>
        </p:spPr>
      </p:cxnSp>
      <p:cxnSp>
        <p:nvCxnSpPr>
          <p:cNvPr id="20" name="Elbow Connector 10">
            <a:extLst>
              <a:ext uri="{FF2B5EF4-FFF2-40B4-BE49-F238E27FC236}">
                <a16:creationId xmlns:a16="http://schemas.microsoft.com/office/drawing/2014/main" id="{11B73C6B-F775-BD6D-9683-F9E4697B020C}"/>
              </a:ext>
            </a:extLst>
          </p:cNvPr>
          <p:cNvCxnSpPr>
            <a:cxnSpLocks/>
            <a:stCxn id="32" idx="2"/>
            <a:endCxn id="9" idx="6"/>
          </p:cNvCxnSpPr>
          <p:nvPr/>
        </p:nvCxnSpPr>
        <p:spPr>
          <a:xfrm rot="5400000">
            <a:off x="4846585" y="4773361"/>
            <a:ext cx="662659" cy="703677"/>
          </a:xfrm>
          <a:prstGeom prst="bentConnector3">
            <a:avLst>
              <a:gd name="adj1" fmla="val 50000"/>
            </a:avLst>
          </a:prstGeom>
          <a:noFill/>
          <a:ln w="12700" cap="flat" cmpd="sng" algn="ctr">
            <a:solidFill>
              <a:srgbClr val="000000"/>
            </a:solidFill>
            <a:prstDash val="solid"/>
            <a:tailEnd type="triangle"/>
          </a:ln>
          <a:effectLst/>
        </p:spPr>
      </p:cxnSp>
      <p:cxnSp>
        <p:nvCxnSpPr>
          <p:cNvPr id="21" name="Elbow Connector 22">
            <a:extLst>
              <a:ext uri="{FF2B5EF4-FFF2-40B4-BE49-F238E27FC236}">
                <a16:creationId xmlns:a16="http://schemas.microsoft.com/office/drawing/2014/main" id="{CC702053-B7CF-F9F9-DB92-039264AE6A58}"/>
              </a:ext>
            </a:extLst>
          </p:cNvPr>
          <p:cNvCxnSpPr>
            <a:cxnSpLocks/>
            <a:stCxn id="32" idx="2"/>
            <a:endCxn id="10" idx="6"/>
          </p:cNvCxnSpPr>
          <p:nvPr/>
        </p:nvCxnSpPr>
        <p:spPr>
          <a:xfrm rot="16200000" flipH="1">
            <a:off x="5552378" y="4771243"/>
            <a:ext cx="662659" cy="707911"/>
          </a:xfrm>
          <a:prstGeom prst="bentConnector3">
            <a:avLst>
              <a:gd name="adj1" fmla="val 50000"/>
            </a:avLst>
          </a:prstGeom>
          <a:noFill/>
          <a:ln w="12700" cap="flat" cmpd="sng" algn="ctr">
            <a:solidFill>
              <a:srgbClr val="000000"/>
            </a:solidFill>
            <a:prstDash val="solid"/>
            <a:headEnd type="triangle"/>
            <a:tailEnd type="triangle"/>
          </a:ln>
          <a:effectLst/>
        </p:spPr>
      </p:cxnSp>
      <p:cxnSp>
        <p:nvCxnSpPr>
          <p:cNvPr id="22" name="Straight Arrow Connector 21">
            <a:extLst>
              <a:ext uri="{FF2B5EF4-FFF2-40B4-BE49-F238E27FC236}">
                <a16:creationId xmlns:a16="http://schemas.microsoft.com/office/drawing/2014/main" id="{7703D965-4843-28A4-530D-3942BACC53FD}"/>
              </a:ext>
            </a:extLst>
          </p:cNvPr>
          <p:cNvCxnSpPr>
            <a:cxnSpLocks/>
            <a:stCxn id="8" idx="3"/>
          </p:cNvCxnSpPr>
          <p:nvPr/>
        </p:nvCxnSpPr>
        <p:spPr>
          <a:xfrm flipV="1">
            <a:off x="3178655" y="5647721"/>
            <a:ext cx="1354620" cy="10110"/>
          </a:xfrm>
          <a:prstGeom prst="straightConnector1">
            <a:avLst/>
          </a:prstGeom>
          <a:noFill/>
          <a:ln w="12700" cap="flat" cmpd="sng" algn="ctr">
            <a:solidFill>
              <a:srgbClr val="000000"/>
            </a:solidFill>
            <a:prstDash val="solid"/>
            <a:tailEnd type="triangle"/>
          </a:ln>
          <a:effectLst/>
        </p:spPr>
      </p:cxnSp>
      <p:cxnSp>
        <p:nvCxnSpPr>
          <p:cNvPr id="23" name="Straight Arrow Connector 22">
            <a:extLst>
              <a:ext uri="{FF2B5EF4-FFF2-40B4-BE49-F238E27FC236}">
                <a16:creationId xmlns:a16="http://schemas.microsoft.com/office/drawing/2014/main" id="{DEB936A1-BA03-626F-A508-B13D330141AC}"/>
              </a:ext>
            </a:extLst>
          </p:cNvPr>
          <p:cNvCxnSpPr/>
          <p:nvPr/>
        </p:nvCxnSpPr>
        <p:spPr>
          <a:xfrm>
            <a:off x="5112846" y="5647720"/>
            <a:ext cx="820433" cy="0"/>
          </a:xfrm>
          <a:prstGeom prst="straightConnector1">
            <a:avLst/>
          </a:prstGeom>
          <a:noFill/>
          <a:ln w="12700" cap="flat" cmpd="sng" algn="ctr">
            <a:solidFill>
              <a:srgbClr val="000000"/>
            </a:solidFill>
            <a:prstDash val="solid"/>
            <a:tailEnd type="triangle"/>
          </a:ln>
          <a:effectLst/>
        </p:spPr>
      </p:cxnSp>
      <p:cxnSp>
        <p:nvCxnSpPr>
          <p:cNvPr id="24" name="Straight Arrow Connector 23">
            <a:extLst>
              <a:ext uri="{FF2B5EF4-FFF2-40B4-BE49-F238E27FC236}">
                <a16:creationId xmlns:a16="http://schemas.microsoft.com/office/drawing/2014/main" id="{960855DE-EE7F-5468-39E7-5E9ED8E5233E}"/>
              </a:ext>
            </a:extLst>
          </p:cNvPr>
          <p:cNvCxnSpPr/>
          <p:nvPr/>
        </p:nvCxnSpPr>
        <p:spPr>
          <a:xfrm>
            <a:off x="6458569" y="5647720"/>
            <a:ext cx="1315689" cy="146"/>
          </a:xfrm>
          <a:prstGeom prst="straightConnector1">
            <a:avLst/>
          </a:prstGeom>
          <a:noFill/>
          <a:ln w="12700" cap="flat" cmpd="sng" algn="ctr">
            <a:solidFill>
              <a:srgbClr val="000000"/>
            </a:solidFill>
            <a:prstDash val="solid"/>
            <a:tailEnd type="triangle"/>
          </a:ln>
          <a:effectLst/>
        </p:spPr>
      </p:cxnSp>
      <p:cxnSp>
        <p:nvCxnSpPr>
          <p:cNvPr id="25" name="Elbow Connector 32">
            <a:extLst>
              <a:ext uri="{FF2B5EF4-FFF2-40B4-BE49-F238E27FC236}">
                <a16:creationId xmlns:a16="http://schemas.microsoft.com/office/drawing/2014/main" id="{79FF7701-7200-85D3-64A9-C8BF3F8FC6E5}"/>
              </a:ext>
            </a:extLst>
          </p:cNvPr>
          <p:cNvCxnSpPr>
            <a:cxnSpLocks/>
            <a:endCxn id="12" idx="3"/>
          </p:cNvCxnSpPr>
          <p:nvPr/>
        </p:nvCxnSpPr>
        <p:spPr>
          <a:xfrm rot="10800000" flipV="1">
            <a:off x="3137104" y="2502354"/>
            <a:ext cx="1511099" cy="401076"/>
          </a:xfrm>
          <a:prstGeom prst="bentConnector3">
            <a:avLst>
              <a:gd name="adj1" fmla="val 50000"/>
            </a:avLst>
          </a:prstGeom>
          <a:noFill/>
          <a:ln w="12700" cap="flat" cmpd="sng" algn="ctr">
            <a:solidFill>
              <a:srgbClr val="000000"/>
            </a:solidFill>
            <a:prstDash val="sysDot"/>
            <a:headEnd type="none"/>
            <a:tailEnd type="triangle"/>
          </a:ln>
          <a:effectLst/>
        </p:spPr>
      </p:cxnSp>
      <p:cxnSp>
        <p:nvCxnSpPr>
          <p:cNvPr id="26" name="Straight Arrow Connector 25">
            <a:extLst>
              <a:ext uri="{FF2B5EF4-FFF2-40B4-BE49-F238E27FC236}">
                <a16:creationId xmlns:a16="http://schemas.microsoft.com/office/drawing/2014/main" id="{810AFE82-4F0B-7017-801E-CACD7F97AC31}"/>
              </a:ext>
            </a:extLst>
          </p:cNvPr>
          <p:cNvCxnSpPr>
            <a:cxnSpLocks/>
            <a:stCxn id="8" idx="0"/>
            <a:endCxn id="12" idx="2"/>
          </p:cNvCxnSpPr>
          <p:nvPr/>
        </p:nvCxnSpPr>
        <p:spPr>
          <a:xfrm flipV="1">
            <a:off x="2505640" y="3314637"/>
            <a:ext cx="4720" cy="2120806"/>
          </a:xfrm>
          <a:prstGeom prst="straightConnector1">
            <a:avLst/>
          </a:prstGeom>
          <a:noFill/>
          <a:ln w="12700" cap="flat" cmpd="sng" algn="ctr">
            <a:solidFill>
              <a:srgbClr val="000000"/>
            </a:solidFill>
            <a:prstDash val="sysDot"/>
            <a:tailEnd type="triangle"/>
          </a:ln>
          <a:effectLst/>
        </p:spPr>
      </p:cxnSp>
      <p:sp>
        <p:nvSpPr>
          <p:cNvPr id="27" name="TextBox 26">
            <a:extLst>
              <a:ext uri="{FF2B5EF4-FFF2-40B4-BE49-F238E27FC236}">
                <a16:creationId xmlns:a16="http://schemas.microsoft.com/office/drawing/2014/main" id="{B5B05ACD-D118-C76B-3AB8-1FF024834A9B}"/>
              </a:ext>
            </a:extLst>
          </p:cNvPr>
          <p:cNvSpPr txBox="1"/>
          <p:nvPr/>
        </p:nvSpPr>
        <p:spPr>
          <a:xfrm>
            <a:off x="2990433" y="4580500"/>
            <a:ext cx="1516911" cy="430887"/>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Enters into contract with CST Lab</a:t>
            </a:r>
          </a:p>
        </p:txBody>
      </p:sp>
      <p:sp>
        <p:nvSpPr>
          <p:cNvPr id="28" name="TextBox 27">
            <a:extLst>
              <a:ext uri="{FF2B5EF4-FFF2-40B4-BE49-F238E27FC236}">
                <a16:creationId xmlns:a16="http://schemas.microsoft.com/office/drawing/2014/main" id="{8668BF24-7560-9FC9-7F00-C4F1F6EAACA4}"/>
              </a:ext>
            </a:extLst>
          </p:cNvPr>
          <p:cNvSpPr txBox="1"/>
          <p:nvPr/>
        </p:nvSpPr>
        <p:spPr>
          <a:xfrm rot="16200000">
            <a:off x="1497296" y="4173759"/>
            <a:ext cx="1708098" cy="261610"/>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Selects CST Lab from list</a:t>
            </a:r>
          </a:p>
        </p:txBody>
      </p:sp>
      <p:sp>
        <p:nvSpPr>
          <p:cNvPr id="29" name="Flowchart: Preparation 28">
            <a:extLst>
              <a:ext uri="{FF2B5EF4-FFF2-40B4-BE49-F238E27FC236}">
                <a16:creationId xmlns:a16="http://schemas.microsoft.com/office/drawing/2014/main" id="{4BD246C8-1282-8376-CE3C-3CFA21B09E7F}"/>
              </a:ext>
            </a:extLst>
          </p:cNvPr>
          <p:cNvSpPr/>
          <p:nvPr/>
        </p:nvSpPr>
        <p:spPr>
          <a:xfrm>
            <a:off x="7984050" y="6143130"/>
            <a:ext cx="1377616" cy="656121"/>
          </a:xfrm>
          <a:prstGeom prst="flowChartPreparation">
            <a:avLst/>
          </a:prstGeom>
          <a:solidFill>
            <a:schemeClr val="accent2"/>
          </a:solidFill>
          <a:ln w="15875" cap="flat" cmpd="sng" algn="ctr">
            <a:solidFill>
              <a:srgbClr val="BD582C">
                <a:lumMod val="60000"/>
                <a:lumOff val="40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000" b="1" kern="0" dirty="0">
                <a:solidFill>
                  <a:srgbClr val="000000"/>
                </a:solidFill>
                <a:latin typeface="Calibri" panose="020F0502020204030204"/>
              </a:rPr>
              <a:t>Validation </a:t>
            </a:r>
            <a:r>
              <a:rPr lang="en-US" sz="800" b="1" i="1" kern="0" dirty="0">
                <a:solidFill>
                  <a:srgbClr val="000000"/>
                </a:solidFill>
                <a:latin typeface="Calibri" panose="020F0502020204030204"/>
              </a:rPr>
              <a:t>(‘certification’)</a:t>
            </a:r>
            <a:r>
              <a:rPr lang="en-US" sz="1000" b="1" kern="0" dirty="0">
                <a:solidFill>
                  <a:srgbClr val="000000"/>
                </a:solidFill>
                <a:latin typeface="Calibri" panose="020F0502020204030204"/>
              </a:rPr>
              <a:t> Decision</a:t>
            </a:r>
            <a:endParaRPr kumimoji="0" lang="en-US" sz="1000" b="1" i="0" u="none" strike="noStrike" kern="0" cap="none" spc="0" normalizeH="0" baseline="0" noProof="0" dirty="0">
              <a:ln>
                <a:noFill/>
              </a:ln>
              <a:solidFill>
                <a:srgbClr val="000000"/>
              </a:solidFill>
              <a:effectLst/>
              <a:uLnTx/>
              <a:uFillTx/>
              <a:latin typeface="Calibri" panose="020F0502020204030204"/>
              <a:ea typeface="+mn-ea"/>
              <a:cs typeface="+mn-cs"/>
            </a:endParaRPr>
          </a:p>
        </p:txBody>
      </p:sp>
      <p:cxnSp>
        <p:nvCxnSpPr>
          <p:cNvPr id="30" name="Straight Arrow Connector 29">
            <a:extLst>
              <a:ext uri="{FF2B5EF4-FFF2-40B4-BE49-F238E27FC236}">
                <a16:creationId xmlns:a16="http://schemas.microsoft.com/office/drawing/2014/main" id="{2031C1C6-F899-84E5-988C-ADDFAF615E15}"/>
              </a:ext>
            </a:extLst>
          </p:cNvPr>
          <p:cNvCxnSpPr>
            <a:cxnSpLocks/>
            <a:stCxn id="11" idx="2"/>
            <a:endCxn id="29" idx="0"/>
          </p:cNvCxnSpPr>
          <p:nvPr/>
        </p:nvCxnSpPr>
        <p:spPr>
          <a:xfrm flipH="1">
            <a:off x="8672858" y="5867737"/>
            <a:ext cx="3858" cy="275393"/>
          </a:xfrm>
          <a:prstGeom prst="straightConnector1">
            <a:avLst/>
          </a:prstGeom>
          <a:noFill/>
          <a:ln w="12700" cap="flat" cmpd="sng" algn="ctr">
            <a:solidFill>
              <a:srgbClr val="000000"/>
            </a:solidFill>
            <a:prstDash val="solid"/>
            <a:tailEnd type="triangle"/>
          </a:ln>
          <a:effectLst/>
        </p:spPr>
      </p:cxnSp>
      <p:sp>
        <p:nvSpPr>
          <p:cNvPr id="31" name="TextBox 30">
            <a:extLst>
              <a:ext uri="{FF2B5EF4-FFF2-40B4-BE49-F238E27FC236}">
                <a16:creationId xmlns:a16="http://schemas.microsoft.com/office/drawing/2014/main" id="{376D14D8-4AD1-E08E-C7E2-8751DE3FEA76}"/>
              </a:ext>
            </a:extLst>
          </p:cNvPr>
          <p:cNvSpPr txBox="1"/>
          <p:nvPr/>
        </p:nvSpPr>
        <p:spPr>
          <a:xfrm>
            <a:off x="6514824" y="5298292"/>
            <a:ext cx="1315690" cy="415498"/>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Calibri" panose="020F0502020204030204"/>
              </a:rPr>
              <a:t>Sends required documentation</a:t>
            </a:r>
          </a:p>
        </p:txBody>
      </p:sp>
      <p:sp>
        <p:nvSpPr>
          <p:cNvPr id="32" name="Rounded Rectangle 6">
            <a:extLst>
              <a:ext uri="{FF2B5EF4-FFF2-40B4-BE49-F238E27FC236}">
                <a16:creationId xmlns:a16="http://schemas.microsoft.com/office/drawing/2014/main" id="{17410F70-E7DD-AAF0-88ED-E74E5128CE5E}"/>
              </a:ext>
            </a:extLst>
          </p:cNvPr>
          <p:cNvSpPr/>
          <p:nvPr/>
        </p:nvSpPr>
        <p:spPr>
          <a:xfrm>
            <a:off x="4711395" y="4097251"/>
            <a:ext cx="1636713" cy="696619"/>
          </a:xfrm>
          <a:prstGeom prst="roundRect">
            <a:avLst/>
          </a:prstGeom>
          <a:solidFill>
            <a:schemeClr val="accent1">
              <a:lumMod val="20000"/>
              <a:lumOff val="80000"/>
            </a:schemeClr>
          </a:solidFill>
          <a:ln w="15875" cap="flat" cmpd="sng" algn="ctr">
            <a:solidFill>
              <a:srgbClr val="E48312">
                <a:shade val="50000"/>
              </a:srgbClr>
            </a:solidFill>
            <a:prstDash val="solid"/>
          </a:ln>
          <a:effectLst/>
          <a:scene3d>
            <a:camera prst="orthographicFront"/>
            <a:lightRig rig="threePt" dir="t"/>
          </a:scene3d>
          <a:sp3d>
            <a:bevelT/>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100" b="1" kern="0" dirty="0">
                <a:solidFill>
                  <a:srgbClr val="000000"/>
                </a:solidFill>
                <a:latin typeface="Calibri" panose="020F0502020204030204"/>
              </a:rPr>
              <a:t>NIST ITL/CMVP</a:t>
            </a:r>
            <a:endParaRPr kumimoji="0" lang="en-US" sz="1100" b="1" i="0" u="none" strike="noStrike" kern="0" cap="none" spc="0" normalizeH="0" baseline="0" noProof="0" dirty="0">
              <a:ln>
                <a:noFill/>
              </a:ln>
              <a:solidFill>
                <a:srgbClr val="000000"/>
              </a:solidFill>
              <a:effectLst/>
              <a:uLnTx/>
              <a:uFillTx/>
              <a:latin typeface="Calibri" panose="020F0502020204030204"/>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Calibri" panose="020F0502020204030204"/>
                <a:ea typeface="+mn-ea"/>
                <a:cs typeface="+mn-cs"/>
              </a:rPr>
              <a:t>Validates (‘certifies’) modules</a:t>
            </a:r>
            <a:endParaRPr kumimoji="0" lang="en-US" sz="900" b="0" i="1" u="none" strike="noStrike" kern="0" cap="none" spc="0" normalizeH="0" baseline="0" noProof="0" dirty="0">
              <a:ln>
                <a:noFill/>
              </a:ln>
              <a:solidFill>
                <a:srgbClr val="000000"/>
              </a:solidFill>
              <a:effectLst/>
              <a:uLnTx/>
              <a:uFillTx/>
              <a:latin typeface="Calibri" panose="020F0502020204030204"/>
              <a:ea typeface="+mn-ea"/>
              <a:cs typeface="+mn-cs"/>
            </a:endParaRPr>
          </a:p>
        </p:txBody>
      </p:sp>
      <p:cxnSp>
        <p:nvCxnSpPr>
          <p:cNvPr id="33" name="Straight Arrow Connector 32">
            <a:extLst>
              <a:ext uri="{FF2B5EF4-FFF2-40B4-BE49-F238E27FC236}">
                <a16:creationId xmlns:a16="http://schemas.microsoft.com/office/drawing/2014/main" id="{0B318969-6A84-8DB1-1914-5409DF89B409}"/>
              </a:ext>
            </a:extLst>
          </p:cNvPr>
          <p:cNvCxnSpPr>
            <a:cxnSpLocks/>
          </p:cNvCxnSpPr>
          <p:nvPr/>
        </p:nvCxnSpPr>
        <p:spPr>
          <a:xfrm flipH="1">
            <a:off x="5449579" y="3825748"/>
            <a:ext cx="730" cy="265245"/>
          </a:xfrm>
          <a:prstGeom prst="straightConnector1">
            <a:avLst/>
          </a:prstGeom>
          <a:noFill/>
          <a:ln w="19050" cap="flat" cmpd="sng" algn="ctr">
            <a:solidFill>
              <a:srgbClr val="000000"/>
            </a:solidFill>
            <a:prstDash val="solid"/>
            <a:tailEnd type="triangle"/>
          </a:ln>
          <a:effectLst/>
        </p:spPr>
      </p:cxnSp>
      <p:sp>
        <p:nvSpPr>
          <p:cNvPr id="34" name="TextBox 33">
            <a:extLst>
              <a:ext uri="{FF2B5EF4-FFF2-40B4-BE49-F238E27FC236}">
                <a16:creationId xmlns:a16="http://schemas.microsoft.com/office/drawing/2014/main" id="{69292597-0B4D-8B4F-17B9-91C1F48FD1F6}"/>
              </a:ext>
            </a:extLst>
          </p:cNvPr>
          <p:cNvSpPr txBox="1"/>
          <p:nvPr/>
        </p:nvSpPr>
        <p:spPr>
          <a:xfrm>
            <a:off x="6519781" y="2159683"/>
            <a:ext cx="4480864" cy="769441"/>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Operates under ISO/IEC 17011 requirements</a:t>
            </a:r>
          </a:p>
          <a:p>
            <a:pPr marL="344488" marR="0" lvl="0" indent="-173038"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Accredits test labs to ISO/IEC 17025 &amp; NVLAP Handbook 150-17</a:t>
            </a:r>
          </a:p>
          <a:p>
            <a:pPr marL="344488" marR="0" lvl="0" indent="-173038"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i="1" kern="0" dirty="0">
                <a:solidFill>
                  <a:srgbClr val="000000"/>
                </a:solidFill>
                <a:latin typeface="Calibri" panose="020F0502020204030204"/>
              </a:rPr>
              <a:t>Issues scope of accreditation for CMVP</a:t>
            </a:r>
            <a:endParaRPr kumimoji="0" lang="en-US" sz="1100" b="0" i="1" u="none" strike="noStrike" kern="0" cap="none" spc="0" normalizeH="0" baseline="0" noProof="0" dirty="0">
              <a:ln>
                <a:noFill/>
              </a:ln>
              <a:solidFill>
                <a:srgbClr val="000000"/>
              </a:solidFill>
              <a:effectLst/>
              <a:uLnTx/>
              <a:uFillTx/>
              <a:latin typeface="Calibri" panose="020F0502020204030204"/>
            </a:endParaRPr>
          </a:p>
          <a:p>
            <a:pPr marL="344488" marR="0" lvl="0" indent="-173038"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1" u="none" strike="noStrike" kern="0" cap="none" spc="0" normalizeH="0" baseline="0" noProof="0" dirty="0">
                <a:ln>
                  <a:noFill/>
                </a:ln>
                <a:solidFill>
                  <a:srgbClr val="000000"/>
                </a:solidFill>
                <a:effectLst/>
                <a:uLnTx/>
                <a:uFillTx/>
                <a:latin typeface="Calibri" panose="020F0502020204030204"/>
              </a:rPr>
              <a:t>Re-assesses laboratories to maintain scope and accreditation</a:t>
            </a:r>
          </a:p>
        </p:txBody>
      </p:sp>
    </p:spTree>
    <p:extLst>
      <p:ext uri="{BB962C8B-B14F-4D97-AF65-F5344CB8AC3E}">
        <p14:creationId xmlns:p14="http://schemas.microsoft.com/office/powerpoint/2010/main" val="675195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E8FAF-BA5C-BB57-BC97-296F3C43BBD9}"/>
              </a:ext>
            </a:extLst>
          </p:cNvPr>
          <p:cNvSpPr>
            <a:spLocks noGrp="1"/>
          </p:cNvSpPr>
          <p:nvPr>
            <p:ph type="title"/>
          </p:nvPr>
        </p:nvSpPr>
        <p:spPr/>
        <p:txBody>
          <a:bodyPr/>
          <a:lstStyle/>
          <a:p>
            <a:r>
              <a:rPr lang="en-US" dirty="0"/>
              <a:t>Lab Accreditation Process</a:t>
            </a:r>
          </a:p>
        </p:txBody>
      </p:sp>
      <p:sp>
        <p:nvSpPr>
          <p:cNvPr id="3" name="Text Placeholder 2">
            <a:extLst>
              <a:ext uri="{FF2B5EF4-FFF2-40B4-BE49-F238E27FC236}">
                <a16:creationId xmlns:a16="http://schemas.microsoft.com/office/drawing/2014/main" id="{AFC182CC-883E-E037-1BC1-7D5B2ACF0F4B}"/>
              </a:ext>
            </a:extLst>
          </p:cNvPr>
          <p:cNvSpPr>
            <a:spLocks noGrp="1"/>
          </p:cNvSpPr>
          <p:nvPr>
            <p:ph type="body" idx="1"/>
          </p:nvPr>
        </p:nvSpPr>
        <p:spPr/>
        <p:txBody>
          <a:bodyPr/>
          <a:lstStyle/>
          <a:p>
            <a:r>
              <a:rPr lang="en-US" dirty="0"/>
              <a:t>Lab’s application and fee payment</a:t>
            </a:r>
          </a:p>
          <a:p>
            <a:r>
              <a:rPr lang="en-US" dirty="0"/>
              <a:t>Management System Evaluation</a:t>
            </a:r>
          </a:p>
          <a:p>
            <a:r>
              <a:rPr lang="en-US" dirty="0"/>
              <a:t>On-site Assessment</a:t>
            </a:r>
          </a:p>
          <a:p>
            <a:r>
              <a:rPr lang="en-US" dirty="0"/>
              <a:t>Records Review</a:t>
            </a:r>
          </a:p>
        </p:txBody>
      </p:sp>
      <p:pic>
        <p:nvPicPr>
          <p:cNvPr id="4" name="Picture 3">
            <a:extLst>
              <a:ext uri="{FF2B5EF4-FFF2-40B4-BE49-F238E27FC236}">
                <a16:creationId xmlns:a16="http://schemas.microsoft.com/office/drawing/2014/main" id="{45D68466-CF59-2F7B-36EF-858E50A7B5B1}"/>
              </a:ext>
            </a:extLst>
          </p:cNvPr>
          <p:cNvPicPr>
            <a:picLocks noChangeAspect="1"/>
          </p:cNvPicPr>
          <p:nvPr/>
        </p:nvPicPr>
        <p:blipFill>
          <a:blip r:embed="rId2"/>
          <a:stretch>
            <a:fillRect/>
          </a:stretch>
        </p:blipFill>
        <p:spPr>
          <a:xfrm>
            <a:off x="5176558" y="1913034"/>
            <a:ext cx="4428571" cy="3419048"/>
          </a:xfrm>
          <a:prstGeom prst="rect">
            <a:avLst/>
          </a:prstGeom>
        </p:spPr>
      </p:pic>
    </p:spTree>
    <p:extLst>
      <p:ext uri="{BB962C8B-B14F-4D97-AF65-F5344CB8AC3E}">
        <p14:creationId xmlns:p14="http://schemas.microsoft.com/office/powerpoint/2010/main" val="496540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0E1EE-6887-782C-1074-D26BDC50ABCB}"/>
              </a:ext>
            </a:extLst>
          </p:cNvPr>
          <p:cNvSpPr>
            <a:spLocks noGrp="1"/>
          </p:cNvSpPr>
          <p:nvPr>
            <p:ph type="title"/>
          </p:nvPr>
        </p:nvSpPr>
        <p:spPr/>
        <p:txBody>
          <a:bodyPr/>
          <a:lstStyle/>
          <a:p>
            <a:r>
              <a:rPr lang="en-US" dirty="0"/>
              <a:t>On-site assessment</a:t>
            </a:r>
          </a:p>
        </p:txBody>
      </p:sp>
      <p:sp>
        <p:nvSpPr>
          <p:cNvPr id="3" name="Text Placeholder 2">
            <a:extLst>
              <a:ext uri="{FF2B5EF4-FFF2-40B4-BE49-F238E27FC236}">
                <a16:creationId xmlns:a16="http://schemas.microsoft.com/office/drawing/2014/main" id="{BC059113-022C-8058-5C68-5F3E1F931033}"/>
              </a:ext>
            </a:extLst>
          </p:cNvPr>
          <p:cNvSpPr>
            <a:spLocks noGrp="1"/>
          </p:cNvSpPr>
          <p:nvPr>
            <p:ph type="body" idx="1"/>
          </p:nvPr>
        </p:nvSpPr>
        <p:spPr/>
        <p:txBody>
          <a:bodyPr/>
          <a:lstStyle/>
          <a:p>
            <a:pPr lvl="1"/>
            <a:r>
              <a:rPr lang="en-US" dirty="0"/>
              <a:t>The laboratory has completed and passed the </a:t>
            </a:r>
            <a:r>
              <a:rPr lang="en-US" b="1" dirty="0"/>
              <a:t>proficiency exam </a:t>
            </a:r>
            <a:r>
              <a:rPr lang="en-US" dirty="0"/>
              <a:t>as applicable (normally conducted before the initial onsite assessment); </a:t>
            </a:r>
          </a:p>
          <a:p>
            <a:pPr lvl="1"/>
            <a:r>
              <a:rPr lang="en-US" dirty="0"/>
              <a:t>The laboratory has passed the proficiency quiz as applicable [3.3a] (normally conducted during the onsite assessment) and the laboratory staff has demonstrated an understanding of and competence to apply the Cryptographic and Security Testing conformance testing methodology as evaluated by the results of the proficiency quiz; </a:t>
            </a:r>
          </a:p>
          <a:p>
            <a:pPr lvl="1"/>
            <a:r>
              <a:rPr lang="en-US" dirty="0"/>
              <a:t>The laboratory has completed and passed the proficiency </a:t>
            </a:r>
            <a:r>
              <a:rPr lang="en-US" b="1" dirty="0"/>
              <a:t>artifact </a:t>
            </a:r>
            <a:r>
              <a:rPr lang="en-US" dirty="0"/>
              <a:t>exam as applicable [3.3c]; </a:t>
            </a:r>
          </a:p>
          <a:p>
            <a:pPr lvl="1"/>
            <a:r>
              <a:rPr lang="en-US" dirty="0"/>
              <a:t>The laboratory has exercised the </a:t>
            </a:r>
            <a:r>
              <a:rPr lang="en-US" b="1" dirty="0"/>
              <a:t>management system </a:t>
            </a:r>
            <a:r>
              <a:rPr lang="en-US" dirty="0"/>
              <a:t>and has produced appropriate records of all management system activities; and </a:t>
            </a:r>
          </a:p>
          <a:p>
            <a:pPr lvl="1"/>
            <a:r>
              <a:rPr lang="en-US" dirty="0"/>
              <a:t>The laboratory has demonstrated for the selected test(s) that the required set of </a:t>
            </a:r>
            <a:r>
              <a:rPr lang="en-US" b="1" dirty="0"/>
              <a:t>tools and test methods </a:t>
            </a:r>
            <a:r>
              <a:rPr lang="en-US" dirty="0"/>
              <a:t>are available, and the testing environment is adequate (e.g., space, ventilation, security, separation, storage, test chambers and test benches).</a:t>
            </a:r>
          </a:p>
          <a:p>
            <a:endParaRPr lang="en-US" dirty="0"/>
          </a:p>
        </p:txBody>
      </p:sp>
    </p:spTree>
    <p:extLst>
      <p:ext uri="{BB962C8B-B14F-4D97-AF65-F5344CB8AC3E}">
        <p14:creationId xmlns:p14="http://schemas.microsoft.com/office/powerpoint/2010/main" val="1712001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E441F-FC9B-4300-EB9E-4C6EAC4568EE}"/>
              </a:ext>
            </a:extLst>
          </p:cNvPr>
          <p:cNvSpPr>
            <a:spLocks noGrp="1"/>
          </p:cNvSpPr>
          <p:nvPr>
            <p:ph type="title"/>
          </p:nvPr>
        </p:nvSpPr>
        <p:spPr/>
        <p:txBody>
          <a:bodyPr/>
          <a:lstStyle/>
          <a:p>
            <a:r>
              <a:rPr lang="en-US" dirty="0"/>
              <a:t>Module Validation Process Flowchart</a:t>
            </a:r>
          </a:p>
        </p:txBody>
      </p:sp>
      <p:pic>
        <p:nvPicPr>
          <p:cNvPr id="4" name="Picture 3" descr="Graphical user interface, text, application&#10;&#10;Description automatically generated">
            <a:extLst>
              <a:ext uri="{FF2B5EF4-FFF2-40B4-BE49-F238E27FC236}">
                <a16:creationId xmlns:a16="http://schemas.microsoft.com/office/drawing/2014/main" id="{35960B7E-204A-C1B3-966F-B1BFCCF9E9A8}"/>
              </a:ext>
            </a:extLst>
          </p:cNvPr>
          <p:cNvPicPr>
            <a:picLocks noChangeAspect="1"/>
          </p:cNvPicPr>
          <p:nvPr/>
        </p:nvPicPr>
        <p:blipFill>
          <a:blip r:embed="rId2"/>
          <a:stretch>
            <a:fillRect/>
          </a:stretch>
        </p:blipFill>
        <p:spPr>
          <a:xfrm>
            <a:off x="-67068" y="906496"/>
            <a:ext cx="5758054" cy="5354096"/>
          </a:xfrm>
          <a:prstGeom prst="rect">
            <a:avLst/>
          </a:prstGeom>
        </p:spPr>
      </p:pic>
      <p:sp>
        <p:nvSpPr>
          <p:cNvPr id="5" name="TextBox 4">
            <a:extLst>
              <a:ext uri="{FF2B5EF4-FFF2-40B4-BE49-F238E27FC236}">
                <a16:creationId xmlns:a16="http://schemas.microsoft.com/office/drawing/2014/main" id="{D3961EB2-069B-6334-C14F-94E896BCF6DE}"/>
              </a:ext>
            </a:extLst>
          </p:cNvPr>
          <p:cNvSpPr txBox="1"/>
          <p:nvPr/>
        </p:nvSpPr>
        <p:spPr>
          <a:xfrm>
            <a:off x="6812349" y="1366163"/>
            <a:ext cx="3945834"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accent6"/>
                </a:solidFill>
              </a:rPr>
              <a:t>Green/</a:t>
            </a:r>
            <a:r>
              <a:rPr lang="en-US" sz="2000" dirty="0">
                <a:solidFill>
                  <a:schemeClr val="accent4"/>
                </a:solidFill>
              </a:rPr>
              <a:t>Gold</a:t>
            </a:r>
            <a:r>
              <a:rPr lang="en-US" sz="2000" dirty="0">
                <a:solidFill>
                  <a:schemeClr val="accent6"/>
                </a:solidFill>
              </a:rPr>
              <a:t> </a:t>
            </a:r>
            <a:r>
              <a:rPr lang="en-US" sz="2000" dirty="0">
                <a:solidFill>
                  <a:srgbClr val="002060"/>
                </a:solidFill>
              </a:rPr>
              <a:t>boxes</a:t>
            </a:r>
            <a:r>
              <a:rPr lang="en-US" sz="2000" dirty="0">
                <a:solidFill>
                  <a:schemeClr val="accent6"/>
                </a:solidFill>
              </a:rPr>
              <a:t> </a:t>
            </a:r>
            <a:r>
              <a:rPr lang="en-US" sz="2000" dirty="0"/>
              <a:t>correspond to Status on CSRC (IUT List or “Status” column on MIP List)</a:t>
            </a:r>
          </a:p>
          <a:p>
            <a:endParaRPr lang="en-US" sz="2000" dirty="0"/>
          </a:p>
          <a:p>
            <a:pPr marL="285750" indent="-285750">
              <a:buFont typeface="Arial" panose="020B0604020202020204" pitchFamily="34" charset="0"/>
              <a:buChar char="•"/>
            </a:pPr>
            <a:r>
              <a:rPr lang="en-US" sz="2000" dirty="0"/>
              <a:t>CAVP and ESV processes managed separately, “out of band”</a:t>
            </a:r>
            <a:r>
              <a:rPr lang="en-US" sz="2000" dirty="0">
                <a:solidFill>
                  <a:srgbClr val="002060"/>
                </a:solidFill>
              </a:rPr>
              <a:t>;</a:t>
            </a:r>
            <a:r>
              <a:rPr lang="en-US" sz="2000" dirty="0"/>
              <a:t> certs are pre-requisites</a:t>
            </a:r>
          </a:p>
          <a:p>
            <a:endParaRPr lang="en-US" sz="2000" dirty="0"/>
          </a:p>
          <a:p>
            <a:pPr marL="285750" indent="-285750">
              <a:buFont typeface="Arial" panose="020B0604020202020204" pitchFamily="34" charset="0"/>
              <a:buChar char="•"/>
            </a:pPr>
            <a:r>
              <a:rPr lang="en-US" sz="2000" dirty="0"/>
              <a:t>A few states (status) not shown, e.g., “Hold”</a:t>
            </a:r>
          </a:p>
        </p:txBody>
      </p:sp>
    </p:spTree>
    <p:extLst>
      <p:ext uri="{BB962C8B-B14F-4D97-AF65-F5344CB8AC3E}">
        <p14:creationId xmlns:p14="http://schemas.microsoft.com/office/powerpoint/2010/main" val="2568912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9D36-CB70-E303-F387-D8D2FE52FCA6}"/>
              </a:ext>
            </a:extLst>
          </p:cNvPr>
          <p:cNvSpPr>
            <a:spLocks noGrp="1"/>
          </p:cNvSpPr>
          <p:nvPr>
            <p:ph type="title"/>
          </p:nvPr>
        </p:nvSpPr>
        <p:spPr/>
        <p:txBody>
          <a:bodyPr/>
          <a:lstStyle/>
          <a:p>
            <a:r>
              <a:rPr lang="en-US" dirty="0"/>
              <a:t>Submission Process</a:t>
            </a:r>
          </a:p>
        </p:txBody>
      </p:sp>
      <p:sp>
        <p:nvSpPr>
          <p:cNvPr id="3" name="Text Placeholder 2">
            <a:extLst>
              <a:ext uri="{FF2B5EF4-FFF2-40B4-BE49-F238E27FC236}">
                <a16:creationId xmlns:a16="http://schemas.microsoft.com/office/drawing/2014/main" id="{F016CC70-5855-5205-8F62-C533F287835C}"/>
              </a:ext>
            </a:extLst>
          </p:cNvPr>
          <p:cNvSpPr>
            <a:spLocks noGrp="1"/>
          </p:cNvSpPr>
          <p:nvPr>
            <p:ph type="body" idx="1"/>
          </p:nvPr>
        </p:nvSpPr>
        <p:spPr/>
        <p:txBody>
          <a:bodyPr/>
          <a:lstStyle/>
          <a:p>
            <a:r>
              <a:rPr lang="en-US" dirty="0"/>
              <a:t>Security Policy Building</a:t>
            </a:r>
          </a:p>
          <a:p>
            <a:r>
              <a:rPr lang="en-US" dirty="0"/>
              <a:t>Web-Cryptik Submission</a:t>
            </a:r>
          </a:p>
          <a:p>
            <a:r>
              <a:rPr lang="en-US" dirty="0"/>
              <a:t>Resolve Processing</a:t>
            </a:r>
          </a:p>
          <a:p>
            <a:endParaRPr lang="en-US" dirty="0"/>
          </a:p>
        </p:txBody>
      </p:sp>
    </p:spTree>
    <p:extLst>
      <p:ext uri="{BB962C8B-B14F-4D97-AF65-F5344CB8AC3E}">
        <p14:creationId xmlns:p14="http://schemas.microsoft.com/office/powerpoint/2010/main" val="1157746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26D41-007B-7471-B8A1-795F25700F79}"/>
              </a:ext>
            </a:extLst>
          </p:cNvPr>
          <p:cNvSpPr>
            <a:spLocks noGrp="1"/>
          </p:cNvSpPr>
          <p:nvPr>
            <p:ph type="title"/>
          </p:nvPr>
        </p:nvSpPr>
        <p:spPr/>
        <p:txBody>
          <a:bodyPr/>
          <a:lstStyle/>
          <a:p>
            <a:r>
              <a:rPr lang="en-US" dirty="0"/>
              <a:t>Submission through </a:t>
            </a:r>
            <a:r>
              <a:rPr lang="en-US" dirty="0" err="1"/>
              <a:t>WebCryptik</a:t>
            </a:r>
            <a:endParaRPr lang="en-US" dirty="0"/>
          </a:p>
        </p:txBody>
      </p:sp>
      <p:pic>
        <p:nvPicPr>
          <p:cNvPr id="4" name="Picture 3">
            <a:extLst>
              <a:ext uri="{FF2B5EF4-FFF2-40B4-BE49-F238E27FC236}">
                <a16:creationId xmlns:a16="http://schemas.microsoft.com/office/drawing/2014/main" id="{261C383F-235F-620A-AA25-AA0CD4DCBF6D}"/>
              </a:ext>
            </a:extLst>
          </p:cNvPr>
          <p:cNvPicPr>
            <a:picLocks noChangeAspect="1"/>
          </p:cNvPicPr>
          <p:nvPr/>
        </p:nvPicPr>
        <p:blipFill>
          <a:blip r:embed="rId2"/>
          <a:stretch>
            <a:fillRect/>
          </a:stretch>
        </p:blipFill>
        <p:spPr>
          <a:xfrm>
            <a:off x="1279236" y="1611985"/>
            <a:ext cx="7719377" cy="3933404"/>
          </a:xfrm>
          <a:prstGeom prst="rect">
            <a:avLst/>
          </a:prstGeom>
        </p:spPr>
      </p:pic>
    </p:spTree>
    <p:extLst>
      <p:ext uri="{BB962C8B-B14F-4D97-AF65-F5344CB8AC3E}">
        <p14:creationId xmlns:p14="http://schemas.microsoft.com/office/powerpoint/2010/main" val="3125464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0B804-3B48-D94E-15E2-61214DC6F9AB}"/>
              </a:ext>
            </a:extLst>
          </p:cNvPr>
          <p:cNvSpPr>
            <a:spLocks noGrp="1"/>
          </p:cNvSpPr>
          <p:nvPr>
            <p:ph type="title"/>
          </p:nvPr>
        </p:nvSpPr>
        <p:spPr/>
        <p:txBody>
          <a:bodyPr/>
          <a:lstStyle/>
          <a:p>
            <a:r>
              <a:rPr lang="en-US" dirty="0"/>
              <a:t>CMVP Metadata</a:t>
            </a:r>
          </a:p>
        </p:txBody>
      </p:sp>
      <p:sp>
        <p:nvSpPr>
          <p:cNvPr id="3" name="Text Placeholder 2">
            <a:extLst>
              <a:ext uri="{FF2B5EF4-FFF2-40B4-BE49-F238E27FC236}">
                <a16:creationId xmlns:a16="http://schemas.microsoft.com/office/drawing/2014/main" id="{C4F20921-A306-EC3E-81C3-C3E915763D49}"/>
              </a:ext>
            </a:extLst>
          </p:cNvPr>
          <p:cNvSpPr>
            <a:spLocks noGrp="1"/>
          </p:cNvSpPr>
          <p:nvPr>
            <p:ph type="body" idx="1"/>
          </p:nvPr>
        </p:nvSpPr>
        <p:spPr/>
        <p:txBody>
          <a:bodyPr/>
          <a:lstStyle/>
          <a:p>
            <a:pPr marL="148590" indent="0">
              <a:buNone/>
            </a:pPr>
            <a:r>
              <a:rPr lang="en-US" dirty="0"/>
              <a:t>Module embodiment: single chip, multi-chip embedded, etc.</a:t>
            </a:r>
          </a:p>
          <a:p>
            <a:pPr marL="148590" indent="0">
              <a:buNone/>
            </a:pPr>
            <a:r>
              <a:rPr lang="en-US" dirty="0"/>
              <a:t>Module type: software, hardware, etc.</a:t>
            </a:r>
          </a:p>
          <a:p>
            <a:pPr marL="148590" indent="0">
              <a:buNone/>
            </a:pPr>
            <a:r>
              <a:rPr lang="en-US" dirty="0"/>
              <a:t>Section level: 1-4</a:t>
            </a:r>
          </a:p>
          <a:p>
            <a:pPr marL="148590" indent="0">
              <a:buNone/>
            </a:pPr>
            <a:r>
              <a:rPr lang="en-US" dirty="0"/>
              <a:t>Module count: </a:t>
            </a:r>
          </a:p>
          <a:p>
            <a:pPr marL="148590" indent="0">
              <a:buNone/>
            </a:pPr>
            <a:r>
              <a:rPr lang="en-US" dirty="0"/>
              <a:t>Cert Caveats:</a:t>
            </a:r>
          </a:p>
          <a:p>
            <a:pPr marL="148590" indent="0">
              <a:buNone/>
            </a:pPr>
            <a:r>
              <a:rPr lang="en-US" dirty="0"/>
              <a:t>Operating Environment</a:t>
            </a:r>
          </a:p>
          <a:p>
            <a:pPr marL="148590" indent="0">
              <a:buNone/>
            </a:pPr>
            <a:r>
              <a:rPr lang="en-US" dirty="0"/>
              <a:t>Flags: maintenance, bypass, ITAR, non-approved mode, excluded components, critical functions, sub-chip implementation, non-compliant state, external input device, concurrent operators, etc.</a:t>
            </a:r>
          </a:p>
        </p:txBody>
      </p:sp>
    </p:spTree>
    <p:extLst>
      <p:ext uri="{BB962C8B-B14F-4D97-AF65-F5344CB8AC3E}">
        <p14:creationId xmlns:p14="http://schemas.microsoft.com/office/powerpoint/2010/main" val="2541960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8A5F0-CF9C-4CFE-F457-02C427392942}"/>
              </a:ext>
            </a:extLst>
          </p:cNvPr>
          <p:cNvSpPr>
            <a:spLocks noGrp="1"/>
          </p:cNvSpPr>
          <p:nvPr>
            <p:ph type="title"/>
          </p:nvPr>
        </p:nvSpPr>
        <p:spPr/>
        <p:txBody>
          <a:bodyPr/>
          <a:lstStyle/>
          <a:p>
            <a:r>
              <a:rPr lang="en-US" dirty="0"/>
              <a:t>Review process</a:t>
            </a:r>
          </a:p>
        </p:txBody>
      </p:sp>
      <p:sp>
        <p:nvSpPr>
          <p:cNvPr id="3" name="Text Placeholder 2">
            <a:extLst>
              <a:ext uri="{FF2B5EF4-FFF2-40B4-BE49-F238E27FC236}">
                <a16:creationId xmlns:a16="http://schemas.microsoft.com/office/drawing/2014/main" id="{2B1C3B7E-80E2-25E9-4B23-A2AE2F61228F}"/>
              </a:ext>
            </a:extLst>
          </p:cNvPr>
          <p:cNvSpPr>
            <a:spLocks noGrp="1"/>
          </p:cNvSpPr>
          <p:nvPr>
            <p:ph type="body" idx="1"/>
          </p:nvPr>
        </p:nvSpPr>
        <p:spPr/>
        <p:txBody>
          <a:bodyPr/>
          <a:lstStyle/>
          <a:p>
            <a:r>
              <a:rPr lang="en-US" dirty="0" err="1"/>
              <a:t>ModReview</a:t>
            </a:r>
            <a:endParaRPr lang="en-US" dirty="0"/>
          </a:p>
          <a:p>
            <a:pPr lvl="1"/>
            <a:r>
              <a:rPr lang="en-US" dirty="0"/>
              <a:t>Cryptography: Important Requirements from the IG and Standards</a:t>
            </a:r>
          </a:p>
          <a:p>
            <a:pPr lvl="1"/>
            <a:r>
              <a:rPr lang="en-US" dirty="0"/>
              <a:t>Module Information: Structured data (Vendor Info, Module info, Lab Info, etc.</a:t>
            </a:r>
          </a:p>
          <a:p>
            <a:pPr lvl="1"/>
            <a:r>
              <a:rPr lang="en-US" dirty="0"/>
              <a:t>Security Policy : Non-proprietary information describing the security of module in detail (Security algorithms, SSPs, zeroization techniques, etc.</a:t>
            </a:r>
          </a:p>
          <a:p>
            <a:pPr lvl="1"/>
            <a:r>
              <a:rPr lang="en-US" dirty="0"/>
              <a:t>Test Report: Detailed report derived from the FIPS 140-3 standard.</a:t>
            </a:r>
          </a:p>
          <a:p>
            <a:pPr lvl="1"/>
            <a:r>
              <a:rPr lang="en-US" dirty="0"/>
              <a:t>Physical Report: Explanation the physical security mechanisms.</a:t>
            </a:r>
          </a:p>
          <a:p>
            <a:pPr marL="148590" indent="0">
              <a:buNone/>
            </a:pPr>
            <a:endParaRPr lang="en-US" dirty="0"/>
          </a:p>
        </p:txBody>
      </p:sp>
    </p:spTree>
    <p:extLst>
      <p:ext uri="{BB962C8B-B14F-4D97-AF65-F5344CB8AC3E}">
        <p14:creationId xmlns:p14="http://schemas.microsoft.com/office/powerpoint/2010/main" val="3736356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F31BE-5298-8141-E863-F7CC8058944F}"/>
              </a:ext>
            </a:extLst>
          </p:cNvPr>
          <p:cNvSpPr>
            <a:spLocks noGrp="1"/>
          </p:cNvSpPr>
          <p:nvPr>
            <p:ph type="title"/>
          </p:nvPr>
        </p:nvSpPr>
        <p:spPr/>
        <p:txBody>
          <a:bodyPr/>
          <a:lstStyle/>
          <a:p>
            <a:r>
              <a:rPr lang="en-US" dirty="0"/>
              <a:t>Module Review</a:t>
            </a:r>
          </a:p>
        </p:txBody>
      </p:sp>
      <p:pic>
        <p:nvPicPr>
          <p:cNvPr id="4" name="Picture 3">
            <a:extLst>
              <a:ext uri="{FF2B5EF4-FFF2-40B4-BE49-F238E27FC236}">
                <a16:creationId xmlns:a16="http://schemas.microsoft.com/office/drawing/2014/main" id="{F1116AAB-F5B1-B315-A36C-2AA3DA8A6146}"/>
              </a:ext>
            </a:extLst>
          </p:cNvPr>
          <p:cNvPicPr>
            <a:picLocks noChangeAspect="1"/>
          </p:cNvPicPr>
          <p:nvPr/>
        </p:nvPicPr>
        <p:blipFill>
          <a:blip r:embed="rId2"/>
          <a:stretch>
            <a:fillRect/>
          </a:stretch>
        </p:blipFill>
        <p:spPr>
          <a:xfrm>
            <a:off x="1188053" y="1226125"/>
            <a:ext cx="8276321" cy="4876287"/>
          </a:xfrm>
          <a:prstGeom prst="rect">
            <a:avLst/>
          </a:prstGeom>
        </p:spPr>
      </p:pic>
    </p:spTree>
    <p:extLst>
      <p:ext uri="{BB962C8B-B14F-4D97-AF65-F5344CB8AC3E}">
        <p14:creationId xmlns:p14="http://schemas.microsoft.com/office/powerpoint/2010/main" val="3210600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5A4FE-7D54-8457-6C23-E3B1FFAA750E}"/>
              </a:ext>
            </a:extLst>
          </p:cNvPr>
          <p:cNvSpPr>
            <a:spLocks noGrp="1"/>
          </p:cNvSpPr>
          <p:nvPr>
            <p:ph type="title"/>
          </p:nvPr>
        </p:nvSpPr>
        <p:spPr/>
        <p:txBody>
          <a:bodyPr/>
          <a:lstStyle/>
          <a:p>
            <a:r>
              <a:rPr lang="en-US" dirty="0"/>
              <a:t>Maintenance Process</a:t>
            </a:r>
          </a:p>
        </p:txBody>
      </p:sp>
      <p:sp>
        <p:nvSpPr>
          <p:cNvPr id="3" name="Text Placeholder 2">
            <a:extLst>
              <a:ext uri="{FF2B5EF4-FFF2-40B4-BE49-F238E27FC236}">
                <a16:creationId xmlns:a16="http://schemas.microsoft.com/office/drawing/2014/main" id="{F61DE847-BEBA-8C90-935E-BB5482FC295D}"/>
              </a:ext>
            </a:extLst>
          </p:cNvPr>
          <p:cNvSpPr>
            <a:spLocks noGrp="1"/>
          </p:cNvSpPr>
          <p:nvPr>
            <p:ph type="body" idx="1"/>
          </p:nvPr>
        </p:nvSpPr>
        <p:spPr/>
        <p:txBody>
          <a:bodyPr/>
          <a:lstStyle/>
          <a:p>
            <a:r>
              <a:rPr lang="en-US" dirty="0"/>
              <a:t>Vendor Update (VUP)</a:t>
            </a:r>
          </a:p>
          <a:p>
            <a:r>
              <a:rPr lang="en-US" dirty="0"/>
              <a:t>Vendor Approved Operating Environment Update(VAOE)</a:t>
            </a:r>
          </a:p>
          <a:p>
            <a:r>
              <a:rPr lang="en-US" dirty="0"/>
              <a:t>Non-Security Relevant Changes Update(NSRL)</a:t>
            </a:r>
          </a:p>
          <a:p>
            <a:r>
              <a:rPr lang="en-US" dirty="0"/>
              <a:t>Algorithm Update (ALG)</a:t>
            </a:r>
          </a:p>
          <a:p>
            <a:r>
              <a:rPr lang="en-US" dirty="0"/>
              <a:t>Operating Environment Update (OEUP)</a:t>
            </a:r>
          </a:p>
          <a:p>
            <a:r>
              <a:rPr lang="en-US" dirty="0"/>
              <a:t>Port Single Chip Update (PTSC)</a:t>
            </a:r>
          </a:p>
          <a:p>
            <a:r>
              <a:rPr lang="en-US" dirty="0"/>
              <a:t>Update (UPDT)</a:t>
            </a:r>
          </a:p>
          <a:p>
            <a:r>
              <a:rPr lang="en-US" dirty="0"/>
              <a:t>Interim Validation Update (140B)</a:t>
            </a:r>
          </a:p>
          <a:p>
            <a:r>
              <a:rPr lang="en-US" dirty="0"/>
              <a:t>Common vulnerability and Exposures Update (CVE)</a:t>
            </a:r>
          </a:p>
          <a:p>
            <a:r>
              <a:rPr lang="en-US" dirty="0"/>
              <a:t>Algorithm Transitions (TRNS)</a:t>
            </a:r>
          </a:p>
          <a:p>
            <a:r>
              <a:rPr lang="en-US" dirty="0"/>
              <a:t>Physical Enclosure Updates (PHYS)</a:t>
            </a:r>
          </a:p>
          <a:p>
            <a:endParaRPr lang="en-US" dirty="0"/>
          </a:p>
        </p:txBody>
      </p:sp>
    </p:spTree>
    <p:extLst>
      <p:ext uri="{BB962C8B-B14F-4D97-AF65-F5344CB8AC3E}">
        <p14:creationId xmlns:p14="http://schemas.microsoft.com/office/powerpoint/2010/main" val="2285753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6265D-F874-8EB0-1487-271A28BCF7C5}"/>
              </a:ext>
            </a:extLst>
          </p:cNvPr>
          <p:cNvSpPr>
            <a:spLocks noGrp="1"/>
          </p:cNvSpPr>
          <p:nvPr>
            <p:ph type="title"/>
          </p:nvPr>
        </p:nvSpPr>
        <p:spPr/>
        <p:txBody>
          <a:bodyPr/>
          <a:lstStyle/>
          <a:p>
            <a:r>
              <a:rPr lang="en-US" dirty="0"/>
              <a:t>Outline</a:t>
            </a:r>
          </a:p>
        </p:txBody>
      </p:sp>
      <p:sp>
        <p:nvSpPr>
          <p:cNvPr id="3" name="Text Placeholder 2">
            <a:extLst>
              <a:ext uri="{FF2B5EF4-FFF2-40B4-BE49-F238E27FC236}">
                <a16:creationId xmlns:a16="http://schemas.microsoft.com/office/drawing/2014/main" id="{41185A91-A302-ACB0-3696-ACA0222EFC4D}"/>
              </a:ext>
            </a:extLst>
          </p:cNvPr>
          <p:cNvSpPr>
            <a:spLocks noGrp="1"/>
          </p:cNvSpPr>
          <p:nvPr>
            <p:ph type="body" idx="1"/>
          </p:nvPr>
        </p:nvSpPr>
        <p:spPr/>
        <p:txBody>
          <a:bodyPr/>
          <a:lstStyle/>
          <a:p>
            <a:r>
              <a:rPr lang="en-US" dirty="0"/>
              <a:t>Introduction to Cryptographic Module Validation Program (CMVP) </a:t>
            </a:r>
          </a:p>
          <a:p>
            <a:r>
              <a:rPr lang="en-US" dirty="0"/>
              <a:t>CMVP processes.  </a:t>
            </a:r>
          </a:p>
          <a:p>
            <a:pPr lvl="1"/>
            <a:r>
              <a:rPr lang="en-US" dirty="0"/>
              <a:t>Lab Process</a:t>
            </a:r>
          </a:p>
          <a:p>
            <a:pPr lvl="1"/>
            <a:r>
              <a:rPr lang="en-US" dirty="0"/>
              <a:t>Validation Process</a:t>
            </a:r>
          </a:p>
          <a:p>
            <a:pPr lvl="2"/>
            <a:r>
              <a:rPr lang="en-US" dirty="0"/>
              <a:t>Submission Process</a:t>
            </a:r>
          </a:p>
          <a:p>
            <a:pPr lvl="2"/>
            <a:r>
              <a:rPr lang="en-US" dirty="0"/>
              <a:t>Reviewing a submission</a:t>
            </a:r>
          </a:p>
          <a:p>
            <a:pPr lvl="2"/>
            <a:r>
              <a:rPr lang="en-US" dirty="0"/>
              <a:t>Maintenance of a submission (updates, rebranding, etc.)</a:t>
            </a:r>
          </a:p>
          <a:p>
            <a:r>
              <a:rPr lang="en-US" dirty="0"/>
              <a:t>Automation</a:t>
            </a:r>
          </a:p>
          <a:p>
            <a:r>
              <a:rPr lang="en-US" dirty="0"/>
              <a:t>Potential for Formal Methods within the CMVP</a:t>
            </a:r>
          </a:p>
          <a:p>
            <a:pPr marL="148590" indent="0">
              <a:buNone/>
            </a:pPr>
            <a:endParaRPr lang="en-US" dirty="0"/>
          </a:p>
          <a:p>
            <a:pPr marL="148590" indent="0">
              <a:buNone/>
            </a:pPr>
            <a:endParaRPr lang="en-US" dirty="0"/>
          </a:p>
          <a:p>
            <a:endParaRPr lang="en-US" dirty="0"/>
          </a:p>
          <a:p>
            <a:endParaRPr lang="en-US" dirty="0"/>
          </a:p>
        </p:txBody>
      </p:sp>
    </p:spTree>
    <p:extLst>
      <p:ext uri="{BB962C8B-B14F-4D97-AF65-F5344CB8AC3E}">
        <p14:creationId xmlns:p14="http://schemas.microsoft.com/office/powerpoint/2010/main" val="738435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8A9E3-5DD3-651A-29BF-68306A58AC21}"/>
              </a:ext>
            </a:extLst>
          </p:cNvPr>
          <p:cNvSpPr>
            <a:spLocks noGrp="1"/>
          </p:cNvSpPr>
          <p:nvPr>
            <p:ph type="title"/>
          </p:nvPr>
        </p:nvSpPr>
        <p:spPr/>
        <p:txBody>
          <a:bodyPr/>
          <a:lstStyle/>
          <a:p>
            <a:r>
              <a:rPr lang="en-US" dirty="0"/>
              <a:t>Entropy Validation Process</a:t>
            </a:r>
          </a:p>
        </p:txBody>
      </p:sp>
      <p:sp>
        <p:nvSpPr>
          <p:cNvPr id="3" name="Text Placeholder 2">
            <a:extLst>
              <a:ext uri="{FF2B5EF4-FFF2-40B4-BE49-F238E27FC236}">
                <a16:creationId xmlns:a16="http://schemas.microsoft.com/office/drawing/2014/main" id="{D452C51F-CDC3-5D21-F8EB-E3D5FDDCA774}"/>
              </a:ext>
            </a:extLst>
          </p:cNvPr>
          <p:cNvSpPr>
            <a:spLocks noGrp="1"/>
          </p:cNvSpPr>
          <p:nvPr>
            <p:ph type="body" idx="1"/>
          </p:nvPr>
        </p:nvSpPr>
        <p:spPr/>
        <p:txBody>
          <a:bodyPr/>
          <a:lstStyle/>
          <a:p>
            <a:pPr marL="342900" marR="0" lvl="0" indent="-342900">
              <a:spcBef>
                <a:spcPts val="0"/>
              </a:spcBef>
              <a:spcAft>
                <a:spcPts val="0"/>
              </a:spcAft>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Entropy source developer works with lab to prepare tests and documentation to justify conformance to SP 800-90B</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Lab submits to CMVP through ESVTS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CMVP reviews the report and may have questions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Approved submissions are listed on the </a:t>
            </a:r>
            <a:r>
              <a:rPr lang="en-US" sz="18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2"/>
              </a:rPr>
              <a:t>Entropy Validation List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Validation number can be referenced during module review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37093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12146-047E-2AAB-CB89-5101117D4C0E}"/>
              </a:ext>
            </a:extLst>
          </p:cNvPr>
          <p:cNvSpPr>
            <a:spLocks noGrp="1"/>
          </p:cNvSpPr>
          <p:nvPr>
            <p:ph type="title"/>
          </p:nvPr>
        </p:nvSpPr>
        <p:spPr/>
        <p:txBody>
          <a:bodyPr/>
          <a:lstStyle/>
          <a:p>
            <a:r>
              <a:rPr lang="en-US"/>
              <a:t>Entropy Certificate</a:t>
            </a:r>
          </a:p>
        </p:txBody>
      </p:sp>
      <p:sp>
        <p:nvSpPr>
          <p:cNvPr id="3" name="Text Placeholder 2">
            <a:extLst>
              <a:ext uri="{FF2B5EF4-FFF2-40B4-BE49-F238E27FC236}">
                <a16:creationId xmlns:a16="http://schemas.microsoft.com/office/drawing/2014/main" id="{FA2C4434-C877-E6CE-54CE-A5CB262CCD9E}"/>
              </a:ext>
            </a:extLst>
          </p:cNvPr>
          <p:cNvSpPr>
            <a:spLocks noGrp="1"/>
          </p:cNvSpPr>
          <p:nvPr>
            <p:ph type="body" idx="1"/>
          </p:nvPr>
        </p:nvSpPr>
        <p:spPr/>
        <p:txBody>
          <a:bodyPr/>
          <a:lstStyle/>
          <a:p>
            <a:endParaRPr lang="en-US" dirty="0"/>
          </a:p>
        </p:txBody>
      </p:sp>
      <p:pic>
        <p:nvPicPr>
          <p:cNvPr id="4" name="Content Placeholder 5">
            <a:extLst>
              <a:ext uri="{FF2B5EF4-FFF2-40B4-BE49-F238E27FC236}">
                <a16:creationId xmlns:a16="http://schemas.microsoft.com/office/drawing/2014/main" id="{55143D24-2CE1-62AE-2018-04284D3B4BDB}"/>
              </a:ext>
            </a:extLst>
          </p:cNvPr>
          <p:cNvPicPr>
            <a:picLocks noChangeAspect="1"/>
          </p:cNvPicPr>
          <p:nvPr/>
        </p:nvPicPr>
        <p:blipFill>
          <a:blip r:embed="rId2"/>
          <a:stretch>
            <a:fillRect/>
          </a:stretch>
        </p:blipFill>
        <p:spPr>
          <a:xfrm>
            <a:off x="785528" y="1314818"/>
            <a:ext cx="7844540" cy="4636946"/>
          </a:xfrm>
          <a:prstGeom prst="rect">
            <a:avLst/>
          </a:prstGeom>
          <a:ln>
            <a:solidFill>
              <a:schemeClr val="accent1"/>
            </a:solidFill>
          </a:ln>
        </p:spPr>
      </p:pic>
    </p:spTree>
    <p:extLst>
      <p:ext uri="{BB962C8B-B14F-4D97-AF65-F5344CB8AC3E}">
        <p14:creationId xmlns:p14="http://schemas.microsoft.com/office/powerpoint/2010/main" val="3609950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B796F-2690-D6BB-2515-2CD721AB4DD5}"/>
              </a:ext>
            </a:extLst>
          </p:cNvPr>
          <p:cNvSpPr>
            <a:spLocks noGrp="1"/>
          </p:cNvSpPr>
          <p:nvPr>
            <p:ph type="title"/>
          </p:nvPr>
        </p:nvSpPr>
        <p:spPr/>
        <p:txBody>
          <a:bodyPr/>
          <a:lstStyle/>
          <a:p>
            <a:r>
              <a:rPr lang="en-US" dirty="0"/>
              <a:t>Automation</a:t>
            </a:r>
          </a:p>
        </p:txBody>
      </p:sp>
      <p:sp>
        <p:nvSpPr>
          <p:cNvPr id="3" name="Text Placeholder 2">
            <a:extLst>
              <a:ext uri="{FF2B5EF4-FFF2-40B4-BE49-F238E27FC236}">
                <a16:creationId xmlns:a16="http://schemas.microsoft.com/office/drawing/2014/main" id="{EDE4C185-B2CA-8241-CB8A-82CE67531C41}"/>
              </a:ext>
            </a:extLst>
          </p:cNvPr>
          <p:cNvSpPr>
            <a:spLocks noGrp="1"/>
          </p:cNvSpPr>
          <p:nvPr>
            <p:ph type="body" idx="1"/>
          </p:nvPr>
        </p:nvSpPr>
        <p:spPr/>
        <p:txBody>
          <a:bodyPr/>
          <a:lstStyle/>
          <a:p>
            <a:r>
              <a:rPr lang="en-US" dirty="0"/>
              <a:t>Br1 Automation Project: focuses on appendix B and data received outside the test report</a:t>
            </a:r>
          </a:p>
          <a:p>
            <a:r>
              <a:rPr lang="en-US" dirty="0"/>
              <a:t>NCCoE Automation Project: focuses on the test report and test tools</a:t>
            </a:r>
          </a:p>
        </p:txBody>
      </p:sp>
    </p:spTree>
    <p:extLst>
      <p:ext uri="{BB962C8B-B14F-4D97-AF65-F5344CB8AC3E}">
        <p14:creationId xmlns:p14="http://schemas.microsoft.com/office/powerpoint/2010/main" val="24046037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Arrow: Down 80">
            <a:extLst>
              <a:ext uri="{FF2B5EF4-FFF2-40B4-BE49-F238E27FC236}">
                <a16:creationId xmlns:a16="http://schemas.microsoft.com/office/drawing/2014/main" id="{34417CB9-F9B1-401B-A1D1-874DDEF8140D}"/>
              </a:ext>
            </a:extLst>
          </p:cNvPr>
          <p:cNvSpPr/>
          <p:nvPr/>
        </p:nvSpPr>
        <p:spPr>
          <a:xfrm rot="14454005" flipH="1">
            <a:off x="2091158" y="3739409"/>
            <a:ext cx="320715" cy="963131"/>
          </a:xfrm>
          <a:prstGeom prst="downArrow">
            <a:avLst/>
          </a:prstGeom>
          <a:solidFill>
            <a:schemeClr val="accent3">
              <a:lumMod val="40000"/>
              <a:lumOff val="60000"/>
            </a:schemeClr>
          </a:solid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2" name="Title 1">
            <a:extLst>
              <a:ext uri="{FF2B5EF4-FFF2-40B4-BE49-F238E27FC236}">
                <a16:creationId xmlns:a16="http://schemas.microsoft.com/office/drawing/2014/main" id="{B333111B-CF02-4DAA-8D4B-D4ACCDDD756E}"/>
              </a:ext>
            </a:extLst>
          </p:cNvPr>
          <p:cNvSpPr>
            <a:spLocks noGrp="1"/>
          </p:cNvSpPr>
          <p:nvPr>
            <p:ph type="title"/>
          </p:nvPr>
        </p:nvSpPr>
        <p:spPr/>
        <p:txBody>
          <a:bodyPr/>
          <a:lstStyle/>
          <a:p>
            <a:r>
              <a:rPr lang="en-US" dirty="0"/>
              <a:t>SP800-140Br1 Overview</a:t>
            </a:r>
          </a:p>
        </p:txBody>
      </p:sp>
      <p:sp>
        <p:nvSpPr>
          <p:cNvPr id="4" name="TextBox 3">
            <a:extLst>
              <a:ext uri="{FF2B5EF4-FFF2-40B4-BE49-F238E27FC236}">
                <a16:creationId xmlns:a16="http://schemas.microsoft.com/office/drawing/2014/main" id="{165C5D25-1442-4F69-83ED-DEDA96535BC4}"/>
              </a:ext>
            </a:extLst>
          </p:cNvPr>
          <p:cNvSpPr txBox="1"/>
          <p:nvPr/>
        </p:nvSpPr>
        <p:spPr>
          <a:xfrm>
            <a:off x="2680719" y="1535028"/>
            <a:ext cx="4562492" cy="3013845"/>
          </a:xfrm>
          <a:prstGeom prst="rect">
            <a:avLst/>
          </a:prstGeom>
          <a:solidFill>
            <a:schemeClr val="bg1"/>
          </a:solidFill>
          <a:ln w="22225">
            <a:solidFill>
              <a:schemeClr val="accent1"/>
            </a:solidFill>
          </a:ln>
        </p:spPr>
        <p:txBody>
          <a:bodyPr wrap="square" rtlCol="0" anchor="t" anchorCtr="0">
            <a:noAutofit/>
          </a:bodyPr>
          <a:lstStyle/>
          <a:p>
            <a:pPr algn="ctr"/>
            <a:r>
              <a:rPr lang="en-US" sz="1400" dirty="0"/>
              <a:t>Web Cryptik </a:t>
            </a:r>
          </a:p>
          <a:p>
            <a:pPr algn="ctr"/>
            <a:endParaRPr lang="en-US" sz="1400" dirty="0"/>
          </a:p>
          <a:p>
            <a:pPr algn="ctr"/>
            <a:endParaRPr lang="en-US" sz="1400" dirty="0"/>
          </a:p>
          <a:p>
            <a:pPr algn="ctr"/>
            <a:endParaRPr lang="en-US" sz="1400" dirty="0"/>
          </a:p>
        </p:txBody>
      </p:sp>
      <p:sp>
        <p:nvSpPr>
          <p:cNvPr id="5" name="TextBox 4">
            <a:extLst>
              <a:ext uri="{FF2B5EF4-FFF2-40B4-BE49-F238E27FC236}">
                <a16:creationId xmlns:a16="http://schemas.microsoft.com/office/drawing/2014/main" id="{D6A032F2-22A6-4676-8F2C-6CD5494E13B1}"/>
              </a:ext>
            </a:extLst>
          </p:cNvPr>
          <p:cNvSpPr txBox="1"/>
          <p:nvPr/>
        </p:nvSpPr>
        <p:spPr>
          <a:xfrm>
            <a:off x="384289" y="1541066"/>
            <a:ext cx="1589121" cy="2205974"/>
          </a:xfrm>
          <a:prstGeom prst="rect">
            <a:avLst/>
          </a:prstGeom>
          <a:solidFill>
            <a:schemeClr val="bg1"/>
          </a:solidFill>
          <a:ln w="22225">
            <a:solidFill>
              <a:schemeClr val="accent1"/>
            </a:solidFill>
          </a:ln>
        </p:spPr>
        <p:txBody>
          <a:bodyPr wrap="square" rtlCol="0" anchor="t" anchorCtr="0">
            <a:noAutofit/>
          </a:bodyPr>
          <a:lstStyle/>
          <a:p>
            <a:pPr algn="ctr"/>
            <a:r>
              <a:rPr lang="en-US" sz="1400" dirty="0"/>
              <a:t>ACVTS</a:t>
            </a:r>
          </a:p>
          <a:p>
            <a:pPr algn="ctr"/>
            <a:endParaRPr lang="en-US" sz="1400" dirty="0"/>
          </a:p>
          <a:p>
            <a:pPr algn="ctr"/>
            <a:endParaRPr lang="en-US" sz="1400" dirty="0"/>
          </a:p>
          <a:p>
            <a:pPr algn="ctr"/>
            <a:endParaRPr lang="en-US" sz="1400" dirty="0"/>
          </a:p>
          <a:p>
            <a:pPr algn="ctr"/>
            <a:endParaRPr lang="en-US" sz="1400" dirty="0"/>
          </a:p>
        </p:txBody>
      </p:sp>
      <p:sp>
        <p:nvSpPr>
          <p:cNvPr id="6" name="Flowchart: Internal Storage 5">
            <a:extLst>
              <a:ext uri="{FF2B5EF4-FFF2-40B4-BE49-F238E27FC236}">
                <a16:creationId xmlns:a16="http://schemas.microsoft.com/office/drawing/2014/main" id="{B381B0C3-FF7A-426F-B101-F0201B434E54}"/>
              </a:ext>
            </a:extLst>
          </p:cNvPr>
          <p:cNvSpPr/>
          <p:nvPr/>
        </p:nvSpPr>
        <p:spPr>
          <a:xfrm>
            <a:off x="686960" y="1840553"/>
            <a:ext cx="1017016" cy="633147"/>
          </a:xfrm>
          <a:prstGeom prst="flowChartInternalStorage">
            <a:avLst/>
          </a:prstGeom>
          <a:ln w="22225"/>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Testing Info</a:t>
            </a:r>
          </a:p>
        </p:txBody>
      </p:sp>
      <p:sp>
        <p:nvSpPr>
          <p:cNvPr id="7" name="Arrow: Down 6">
            <a:extLst>
              <a:ext uri="{FF2B5EF4-FFF2-40B4-BE49-F238E27FC236}">
                <a16:creationId xmlns:a16="http://schemas.microsoft.com/office/drawing/2014/main" id="{94FF7118-46DE-48EE-90B4-AF40701F55AE}"/>
              </a:ext>
            </a:extLst>
          </p:cNvPr>
          <p:cNvSpPr/>
          <p:nvPr/>
        </p:nvSpPr>
        <p:spPr>
          <a:xfrm rot="16200000" flipH="1">
            <a:off x="2294616" y="2725560"/>
            <a:ext cx="320715" cy="963131"/>
          </a:xfrm>
          <a:prstGeom prst="downArrow">
            <a:avLst/>
          </a:prstGeom>
          <a:solidFill>
            <a:schemeClr val="accent3">
              <a:lumMod val="40000"/>
              <a:lumOff val="60000"/>
            </a:schemeClr>
          </a:solid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8" name="Flowchart: Internal Storage 7">
            <a:extLst>
              <a:ext uri="{FF2B5EF4-FFF2-40B4-BE49-F238E27FC236}">
                <a16:creationId xmlns:a16="http://schemas.microsoft.com/office/drawing/2014/main" id="{81933672-9C1B-4AEE-9797-5E1E8E9BFD13}"/>
              </a:ext>
            </a:extLst>
          </p:cNvPr>
          <p:cNvSpPr/>
          <p:nvPr/>
        </p:nvSpPr>
        <p:spPr>
          <a:xfrm>
            <a:off x="4297589" y="4975472"/>
            <a:ext cx="1339591" cy="867275"/>
          </a:xfrm>
          <a:prstGeom prst="flowChartInternalStorage">
            <a:avLst/>
          </a:prstGeom>
          <a:solidFill>
            <a:schemeClr val="accent1">
              <a:lumMod val="40000"/>
              <a:lumOff val="60000"/>
            </a:schemeClr>
          </a:solidFill>
          <a:ln w="22225"/>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t>Module Info Structure (MIS)</a:t>
            </a:r>
          </a:p>
        </p:txBody>
      </p:sp>
      <p:sp>
        <p:nvSpPr>
          <p:cNvPr id="10" name="Rectangle: Single Corner Snipped 9">
            <a:extLst>
              <a:ext uri="{FF2B5EF4-FFF2-40B4-BE49-F238E27FC236}">
                <a16:creationId xmlns:a16="http://schemas.microsoft.com/office/drawing/2014/main" id="{006B8FAB-88BC-4F52-895C-D17D8BEAD3EC}"/>
              </a:ext>
            </a:extLst>
          </p:cNvPr>
          <p:cNvSpPr/>
          <p:nvPr/>
        </p:nvSpPr>
        <p:spPr>
          <a:xfrm>
            <a:off x="8087817" y="2242210"/>
            <a:ext cx="1809647" cy="2235787"/>
          </a:xfrm>
          <a:prstGeom prst="snip1Rect">
            <a:avLst/>
          </a:prstGeom>
          <a:ln w="22225"/>
        </p:spPr>
        <p:style>
          <a:lnRef idx="2">
            <a:schemeClr val="accent1"/>
          </a:lnRef>
          <a:fillRef idx="1">
            <a:schemeClr val="lt1"/>
          </a:fillRef>
          <a:effectRef idx="0">
            <a:schemeClr val="accent1"/>
          </a:effectRef>
          <a:fontRef idx="minor">
            <a:schemeClr val="dk1"/>
          </a:fontRef>
        </p:style>
        <p:txBody>
          <a:bodyPr rtlCol="0" anchor="t"/>
          <a:lstStyle/>
          <a:p>
            <a:pPr algn="ctr"/>
            <a:r>
              <a:rPr lang="en-US" sz="1600" dirty="0"/>
              <a:t>Security Policy</a:t>
            </a:r>
          </a:p>
        </p:txBody>
      </p:sp>
      <p:sp>
        <p:nvSpPr>
          <p:cNvPr id="17" name="Flowchart: Internal Storage 16">
            <a:extLst>
              <a:ext uri="{FF2B5EF4-FFF2-40B4-BE49-F238E27FC236}">
                <a16:creationId xmlns:a16="http://schemas.microsoft.com/office/drawing/2014/main" id="{6C14BBD8-693B-4951-A419-C5574316B655}"/>
              </a:ext>
            </a:extLst>
          </p:cNvPr>
          <p:cNvSpPr/>
          <p:nvPr/>
        </p:nvSpPr>
        <p:spPr>
          <a:xfrm>
            <a:off x="693613" y="2853486"/>
            <a:ext cx="1017016" cy="720211"/>
          </a:xfrm>
          <a:prstGeom prst="flowChartInternalStorage">
            <a:avLst/>
          </a:prstGeom>
          <a:ln w="22225"/>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Property Subset</a:t>
            </a:r>
          </a:p>
        </p:txBody>
      </p:sp>
      <p:sp>
        <p:nvSpPr>
          <p:cNvPr id="18" name="Arrow: Down 17">
            <a:extLst>
              <a:ext uri="{FF2B5EF4-FFF2-40B4-BE49-F238E27FC236}">
                <a16:creationId xmlns:a16="http://schemas.microsoft.com/office/drawing/2014/main" id="{F67E57C5-9774-41AE-8EA8-73A37CCBEFDF}"/>
              </a:ext>
            </a:extLst>
          </p:cNvPr>
          <p:cNvSpPr/>
          <p:nvPr/>
        </p:nvSpPr>
        <p:spPr>
          <a:xfrm flipH="1">
            <a:off x="1035109" y="2475305"/>
            <a:ext cx="320715" cy="350764"/>
          </a:xfrm>
          <a:prstGeom prst="downArrow">
            <a:avLst/>
          </a:prstGeom>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29" name="Rectangle: Single Corner Snipped 28">
            <a:extLst>
              <a:ext uri="{FF2B5EF4-FFF2-40B4-BE49-F238E27FC236}">
                <a16:creationId xmlns:a16="http://schemas.microsoft.com/office/drawing/2014/main" id="{1012F5B3-FD7B-49E8-A7F8-C85E42DD4EE6}"/>
              </a:ext>
            </a:extLst>
          </p:cNvPr>
          <p:cNvSpPr/>
          <p:nvPr/>
        </p:nvSpPr>
        <p:spPr>
          <a:xfrm>
            <a:off x="3002381" y="4966577"/>
            <a:ext cx="1017016" cy="876170"/>
          </a:xfrm>
          <a:prstGeom prst="snip1Rect">
            <a:avLst/>
          </a:prstGeom>
          <a:solidFill>
            <a:schemeClr val="accent2">
              <a:lumMod val="40000"/>
              <a:lumOff val="60000"/>
            </a:schemeClr>
          </a:solidFill>
          <a:ln w="22225"/>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Sections of the SP within template</a:t>
            </a:r>
          </a:p>
        </p:txBody>
      </p:sp>
      <p:sp>
        <p:nvSpPr>
          <p:cNvPr id="45" name="Arrow: Down 44">
            <a:extLst>
              <a:ext uri="{FF2B5EF4-FFF2-40B4-BE49-F238E27FC236}">
                <a16:creationId xmlns:a16="http://schemas.microsoft.com/office/drawing/2014/main" id="{63F76465-1E80-4172-BEC9-65267EAFF084}"/>
              </a:ext>
            </a:extLst>
          </p:cNvPr>
          <p:cNvSpPr/>
          <p:nvPr/>
        </p:nvSpPr>
        <p:spPr>
          <a:xfrm flipH="1">
            <a:off x="4505407" y="4554911"/>
            <a:ext cx="942825" cy="414523"/>
          </a:xfrm>
          <a:prstGeom prst="downArrow">
            <a:avLst/>
          </a:prstGeom>
          <a:solidFill>
            <a:schemeClr val="accent1">
              <a:lumMod val="40000"/>
              <a:lumOff val="60000"/>
            </a:schemeClr>
          </a:solid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46" name="Arrow: Down 45">
            <a:extLst>
              <a:ext uri="{FF2B5EF4-FFF2-40B4-BE49-F238E27FC236}">
                <a16:creationId xmlns:a16="http://schemas.microsoft.com/office/drawing/2014/main" id="{EFDC0733-1215-4916-8AC8-495A0566BFF2}"/>
              </a:ext>
            </a:extLst>
          </p:cNvPr>
          <p:cNvSpPr/>
          <p:nvPr/>
        </p:nvSpPr>
        <p:spPr>
          <a:xfrm rot="19677267" flipH="1">
            <a:off x="4015984" y="2038675"/>
            <a:ext cx="166014" cy="2709493"/>
          </a:xfrm>
          <a:prstGeom prst="downArrow">
            <a:avLst/>
          </a:prstGeom>
          <a:solidFill>
            <a:schemeClr val="accent1">
              <a:lumMod val="40000"/>
              <a:lumOff val="60000"/>
            </a:schemeClr>
          </a:solid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47" name="Arrow: Down 46">
            <a:extLst>
              <a:ext uri="{FF2B5EF4-FFF2-40B4-BE49-F238E27FC236}">
                <a16:creationId xmlns:a16="http://schemas.microsoft.com/office/drawing/2014/main" id="{D94D42A6-49FB-4182-A600-E2CE4397C9EF}"/>
              </a:ext>
            </a:extLst>
          </p:cNvPr>
          <p:cNvSpPr/>
          <p:nvPr/>
        </p:nvSpPr>
        <p:spPr>
          <a:xfrm flipH="1">
            <a:off x="4849532" y="2102267"/>
            <a:ext cx="187113" cy="2446606"/>
          </a:xfrm>
          <a:prstGeom prst="downArrow">
            <a:avLst/>
          </a:prstGeom>
          <a:solidFill>
            <a:schemeClr val="accent1">
              <a:lumMod val="40000"/>
              <a:lumOff val="60000"/>
            </a:schemeClr>
          </a:solid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48" name="Arrow: Down 47">
            <a:extLst>
              <a:ext uri="{FF2B5EF4-FFF2-40B4-BE49-F238E27FC236}">
                <a16:creationId xmlns:a16="http://schemas.microsoft.com/office/drawing/2014/main" id="{4FB839C3-DAF4-4CCB-98E3-D406A632E72D}"/>
              </a:ext>
            </a:extLst>
          </p:cNvPr>
          <p:cNvSpPr/>
          <p:nvPr/>
        </p:nvSpPr>
        <p:spPr>
          <a:xfrm rot="1730872" flipH="1">
            <a:off x="5550730" y="2258681"/>
            <a:ext cx="187113" cy="2446606"/>
          </a:xfrm>
          <a:prstGeom prst="downArrow">
            <a:avLst/>
          </a:prstGeom>
          <a:solidFill>
            <a:schemeClr val="accent1">
              <a:lumMod val="40000"/>
              <a:lumOff val="60000"/>
            </a:schemeClr>
          </a:solid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49" name="Arrow: Down 48">
            <a:extLst>
              <a:ext uri="{FF2B5EF4-FFF2-40B4-BE49-F238E27FC236}">
                <a16:creationId xmlns:a16="http://schemas.microsoft.com/office/drawing/2014/main" id="{428FCE5B-17D7-4A02-9A0F-B073516075A1}"/>
              </a:ext>
            </a:extLst>
          </p:cNvPr>
          <p:cNvSpPr/>
          <p:nvPr/>
        </p:nvSpPr>
        <p:spPr>
          <a:xfrm rot="2492315" flipH="1">
            <a:off x="5757059" y="2784458"/>
            <a:ext cx="175513" cy="2008259"/>
          </a:xfrm>
          <a:prstGeom prst="downArrow">
            <a:avLst/>
          </a:prstGeom>
          <a:solidFill>
            <a:schemeClr val="accent1">
              <a:lumMod val="40000"/>
              <a:lumOff val="60000"/>
            </a:schemeClr>
          </a:solid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14479E65-E5B4-4516-924F-4C7BB1A45F46}"/>
              </a:ext>
            </a:extLst>
          </p:cNvPr>
          <p:cNvSpPr/>
          <p:nvPr/>
        </p:nvSpPr>
        <p:spPr>
          <a:xfrm>
            <a:off x="2940907" y="2002016"/>
            <a:ext cx="1196411" cy="6084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Lab Information</a:t>
            </a:r>
          </a:p>
        </p:txBody>
      </p:sp>
      <p:sp>
        <p:nvSpPr>
          <p:cNvPr id="20" name="Rectangle: Rounded Corners 19">
            <a:extLst>
              <a:ext uri="{FF2B5EF4-FFF2-40B4-BE49-F238E27FC236}">
                <a16:creationId xmlns:a16="http://schemas.microsoft.com/office/drawing/2014/main" id="{FF003BED-E60C-476C-8CCA-4A85467D41B0}"/>
              </a:ext>
            </a:extLst>
          </p:cNvPr>
          <p:cNvSpPr/>
          <p:nvPr/>
        </p:nvSpPr>
        <p:spPr>
          <a:xfrm>
            <a:off x="4358919" y="1997656"/>
            <a:ext cx="1196411" cy="6084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Vendor Information</a:t>
            </a:r>
          </a:p>
        </p:txBody>
      </p:sp>
      <p:sp>
        <p:nvSpPr>
          <p:cNvPr id="21" name="Rectangle: Rounded Corners 20">
            <a:extLst>
              <a:ext uri="{FF2B5EF4-FFF2-40B4-BE49-F238E27FC236}">
                <a16:creationId xmlns:a16="http://schemas.microsoft.com/office/drawing/2014/main" id="{C9F26C85-AC50-483C-9461-A0525FD64C9C}"/>
              </a:ext>
            </a:extLst>
          </p:cNvPr>
          <p:cNvSpPr/>
          <p:nvPr/>
        </p:nvSpPr>
        <p:spPr>
          <a:xfrm>
            <a:off x="5776931" y="1997655"/>
            <a:ext cx="1196411" cy="6084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Module Information</a:t>
            </a:r>
          </a:p>
        </p:txBody>
      </p:sp>
      <p:sp>
        <p:nvSpPr>
          <p:cNvPr id="24" name="Rectangle: Rounded Corners 23">
            <a:extLst>
              <a:ext uri="{FF2B5EF4-FFF2-40B4-BE49-F238E27FC236}">
                <a16:creationId xmlns:a16="http://schemas.microsoft.com/office/drawing/2014/main" id="{C040A34A-80DC-4DAE-8CF9-D226DE0FDB14}"/>
              </a:ext>
            </a:extLst>
          </p:cNvPr>
          <p:cNvSpPr/>
          <p:nvPr/>
        </p:nvSpPr>
        <p:spPr>
          <a:xfrm>
            <a:off x="5775791" y="2854453"/>
            <a:ext cx="1196411" cy="6084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Supplemental Info</a:t>
            </a:r>
          </a:p>
        </p:txBody>
      </p:sp>
      <p:sp>
        <p:nvSpPr>
          <p:cNvPr id="22" name="Rectangle: Rounded Corners 21">
            <a:extLst>
              <a:ext uri="{FF2B5EF4-FFF2-40B4-BE49-F238E27FC236}">
                <a16:creationId xmlns:a16="http://schemas.microsoft.com/office/drawing/2014/main" id="{AEEDC1BB-3D26-4998-94DC-45E6272BC287}"/>
              </a:ext>
            </a:extLst>
          </p:cNvPr>
          <p:cNvSpPr/>
          <p:nvPr/>
        </p:nvSpPr>
        <p:spPr>
          <a:xfrm>
            <a:off x="4333281" y="2860523"/>
            <a:ext cx="1196411" cy="6084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SP Tables (&amp; Info)</a:t>
            </a:r>
          </a:p>
        </p:txBody>
      </p:sp>
      <p:sp>
        <p:nvSpPr>
          <p:cNvPr id="23" name="Rectangle: Rounded Corners 22">
            <a:extLst>
              <a:ext uri="{FF2B5EF4-FFF2-40B4-BE49-F238E27FC236}">
                <a16:creationId xmlns:a16="http://schemas.microsoft.com/office/drawing/2014/main" id="{CB670222-7CDD-423B-8C08-828DD0366510}"/>
              </a:ext>
            </a:extLst>
          </p:cNvPr>
          <p:cNvSpPr/>
          <p:nvPr/>
        </p:nvSpPr>
        <p:spPr>
          <a:xfrm>
            <a:off x="2940906" y="2854453"/>
            <a:ext cx="1196411" cy="6084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Algo/Mode Selection</a:t>
            </a:r>
          </a:p>
        </p:txBody>
      </p:sp>
      <p:grpSp>
        <p:nvGrpSpPr>
          <p:cNvPr id="3" name="Group 2">
            <a:extLst>
              <a:ext uri="{FF2B5EF4-FFF2-40B4-BE49-F238E27FC236}">
                <a16:creationId xmlns:a16="http://schemas.microsoft.com/office/drawing/2014/main" id="{D239EEBA-F9D1-472C-A0F9-FE00EE8C237E}"/>
              </a:ext>
            </a:extLst>
          </p:cNvPr>
          <p:cNvGrpSpPr/>
          <p:nvPr/>
        </p:nvGrpSpPr>
        <p:grpSpPr>
          <a:xfrm>
            <a:off x="8296347" y="2903625"/>
            <a:ext cx="1386038" cy="1335942"/>
            <a:chOff x="8296347" y="2903625"/>
            <a:chExt cx="2112492" cy="1335942"/>
          </a:xfrm>
        </p:grpSpPr>
        <p:grpSp>
          <p:nvGrpSpPr>
            <p:cNvPr id="83" name="Group 82">
              <a:extLst>
                <a:ext uri="{FF2B5EF4-FFF2-40B4-BE49-F238E27FC236}">
                  <a16:creationId xmlns:a16="http://schemas.microsoft.com/office/drawing/2014/main" id="{A9DCB18F-6662-48DB-B0BF-D2A7A7EB6656}"/>
                </a:ext>
              </a:extLst>
            </p:cNvPr>
            <p:cNvGrpSpPr/>
            <p:nvPr/>
          </p:nvGrpSpPr>
          <p:grpSpPr>
            <a:xfrm>
              <a:off x="8296351" y="2903625"/>
              <a:ext cx="2112488" cy="322561"/>
              <a:chOff x="8564708" y="5270695"/>
              <a:chExt cx="2112488" cy="322561"/>
            </a:xfrm>
          </p:grpSpPr>
          <p:sp>
            <p:nvSpPr>
              <p:cNvPr id="84" name="Rectangle 83">
                <a:extLst>
                  <a:ext uri="{FF2B5EF4-FFF2-40B4-BE49-F238E27FC236}">
                    <a16:creationId xmlns:a16="http://schemas.microsoft.com/office/drawing/2014/main" id="{5D1C3431-6EED-457F-BC34-E556AB634A4B}"/>
                  </a:ext>
                </a:extLst>
              </p:cNvPr>
              <p:cNvSpPr/>
              <p:nvPr/>
            </p:nvSpPr>
            <p:spPr>
              <a:xfrm>
                <a:off x="8564710" y="5270695"/>
                <a:ext cx="2112486"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a:extLst>
                  <a:ext uri="{FF2B5EF4-FFF2-40B4-BE49-F238E27FC236}">
                    <a16:creationId xmlns:a16="http://schemas.microsoft.com/office/drawing/2014/main" id="{BBD0652C-39AA-4514-A7F2-79D58FC56624}"/>
                  </a:ext>
                </a:extLst>
              </p:cNvPr>
              <p:cNvSpPr/>
              <p:nvPr/>
            </p:nvSpPr>
            <p:spPr>
              <a:xfrm>
                <a:off x="8564708" y="5386362"/>
                <a:ext cx="2112486" cy="92785"/>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a:extLst>
                  <a:ext uri="{FF2B5EF4-FFF2-40B4-BE49-F238E27FC236}">
                    <a16:creationId xmlns:a16="http://schemas.microsoft.com/office/drawing/2014/main" id="{F83576C4-F3E3-47CF-A5EC-3725FED410A7}"/>
                  </a:ext>
                </a:extLst>
              </p:cNvPr>
              <p:cNvSpPr/>
              <p:nvPr/>
            </p:nvSpPr>
            <p:spPr>
              <a:xfrm>
                <a:off x="8564708" y="5500471"/>
                <a:ext cx="2112486" cy="92785"/>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7" name="Group 86">
              <a:extLst>
                <a:ext uri="{FF2B5EF4-FFF2-40B4-BE49-F238E27FC236}">
                  <a16:creationId xmlns:a16="http://schemas.microsoft.com/office/drawing/2014/main" id="{F3FCBA66-33CA-4EEC-B965-BC6BD50024C8}"/>
                </a:ext>
              </a:extLst>
            </p:cNvPr>
            <p:cNvGrpSpPr/>
            <p:nvPr/>
          </p:nvGrpSpPr>
          <p:grpSpPr>
            <a:xfrm>
              <a:off x="8296349" y="3244798"/>
              <a:ext cx="2112488" cy="322561"/>
              <a:chOff x="8564708" y="5270695"/>
              <a:chExt cx="2112488" cy="322561"/>
            </a:xfrm>
          </p:grpSpPr>
          <p:sp>
            <p:nvSpPr>
              <p:cNvPr id="88" name="Rectangle 87">
                <a:extLst>
                  <a:ext uri="{FF2B5EF4-FFF2-40B4-BE49-F238E27FC236}">
                    <a16:creationId xmlns:a16="http://schemas.microsoft.com/office/drawing/2014/main" id="{C2A92602-8523-469F-9E42-7879D65D58D3}"/>
                  </a:ext>
                </a:extLst>
              </p:cNvPr>
              <p:cNvSpPr/>
              <p:nvPr/>
            </p:nvSpPr>
            <p:spPr>
              <a:xfrm>
                <a:off x="8564710" y="5270695"/>
                <a:ext cx="2112486"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88">
                <a:extLst>
                  <a:ext uri="{FF2B5EF4-FFF2-40B4-BE49-F238E27FC236}">
                    <a16:creationId xmlns:a16="http://schemas.microsoft.com/office/drawing/2014/main" id="{DD11CEBF-38D0-49C6-B781-D351498AE8FD}"/>
                  </a:ext>
                </a:extLst>
              </p:cNvPr>
              <p:cNvSpPr/>
              <p:nvPr/>
            </p:nvSpPr>
            <p:spPr>
              <a:xfrm>
                <a:off x="8564708" y="5386362"/>
                <a:ext cx="2112486" cy="92785"/>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Rectangle 89">
                <a:extLst>
                  <a:ext uri="{FF2B5EF4-FFF2-40B4-BE49-F238E27FC236}">
                    <a16:creationId xmlns:a16="http://schemas.microsoft.com/office/drawing/2014/main" id="{9E721957-F696-498F-94A0-E13687186480}"/>
                  </a:ext>
                </a:extLst>
              </p:cNvPr>
              <p:cNvSpPr/>
              <p:nvPr/>
            </p:nvSpPr>
            <p:spPr>
              <a:xfrm>
                <a:off x="8564708" y="5500471"/>
                <a:ext cx="2112486" cy="92785"/>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1" name="Group 90">
              <a:extLst>
                <a:ext uri="{FF2B5EF4-FFF2-40B4-BE49-F238E27FC236}">
                  <a16:creationId xmlns:a16="http://schemas.microsoft.com/office/drawing/2014/main" id="{5A380C54-10BD-4CA4-B481-10908DADA57E}"/>
                </a:ext>
              </a:extLst>
            </p:cNvPr>
            <p:cNvGrpSpPr/>
            <p:nvPr/>
          </p:nvGrpSpPr>
          <p:grpSpPr>
            <a:xfrm rot="10800000">
              <a:off x="8296347" y="3575354"/>
              <a:ext cx="2112488" cy="322561"/>
              <a:chOff x="8564708" y="5270695"/>
              <a:chExt cx="2112488" cy="322561"/>
            </a:xfrm>
          </p:grpSpPr>
          <p:sp>
            <p:nvSpPr>
              <p:cNvPr id="92" name="Rectangle 91">
                <a:extLst>
                  <a:ext uri="{FF2B5EF4-FFF2-40B4-BE49-F238E27FC236}">
                    <a16:creationId xmlns:a16="http://schemas.microsoft.com/office/drawing/2014/main" id="{BD38B5F9-D676-41CA-B450-0C539B3A19E8}"/>
                  </a:ext>
                </a:extLst>
              </p:cNvPr>
              <p:cNvSpPr/>
              <p:nvPr/>
            </p:nvSpPr>
            <p:spPr>
              <a:xfrm>
                <a:off x="8564710" y="5270695"/>
                <a:ext cx="2112486"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Rectangle 92">
                <a:extLst>
                  <a:ext uri="{FF2B5EF4-FFF2-40B4-BE49-F238E27FC236}">
                    <a16:creationId xmlns:a16="http://schemas.microsoft.com/office/drawing/2014/main" id="{61EB83ED-6FFA-451D-86C0-D883AB87F7C7}"/>
                  </a:ext>
                </a:extLst>
              </p:cNvPr>
              <p:cNvSpPr/>
              <p:nvPr/>
            </p:nvSpPr>
            <p:spPr>
              <a:xfrm>
                <a:off x="8564708" y="5386362"/>
                <a:ext cx="2112486" cy="92785"/>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Rectangle 93">
                <a:extLst>
                  <a:ext uri="{FF2B5EF4-FFF2-40B4-BE49-F238E27FC236}">
                    <a16:creationId xmlns:a16="http://schemas.microsoft.com/office/drawing/2014/main" id="{DF1391CF-4749-4A79-8607-2F0375184989}"/>
                  </a:ext>
                </a:extLst>
              </p:cNvPr>
              <p:cNvSpPr/>
              <p:nvPr/>
            </p:nvSpPr>
            <p:spPr>
              <a:xfrm>
                <a:off x="8564708" y="5500471"/>
                <a:ext cx="2112486" cy="92785"/>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5" name="Group 94">
              <a:extLst>
                <a:ext uri="{FF2B5EF4-FFF2-40B4-BE49-F238E27FC236}">
                  <a16:creationId xmlns:a16="http://schemas.microsoft.com/office/drawing/2014/main" id="{2A4C24E6-6FE3-4392-BD1F-A71098C5E8D1}"/>
                </a:ext>
              </a:extLst>
            </p:cNvPr>
            <p:cNvGrpSpPr/>
            <p:nvPr/>
          </p:nvGrpSpPr>
          <p:grpSpPr>
            <a:xfrm>
              <a:off x="8296347" y="3917006"/>
              <a:ext cx="2112488" cy="322561"/>
              <a:chOff x="8564708" y="5270695"/>
              <a:chExt cx="2112488" cy="322561"/>
            </a:xfrm>
          </p:grpSpPr>
          <p:sp>
            <p:nvSpPr>
              <p:cNvPr id="96" name="Rectangle 95">
                <a:extLst>
                  <a:ext uri="{FF2B5EF4-FFF2-40B4-BE49-F238E27FC236}">
                    <a16:creationId xmlns:a16="http://schemas.microsoft.com/office/drawing/2014/main" id="{B76335D1-2D65-4017-A91D-751D41E0BDE8}"/>
                  </a:ext>
                </a:extLst>
              </p:cNvPr>
              <p:cNvSpPr/>
              <p:nvPr/>
            </p:nvSpPr>
            <p:spPr>
              <a:xfrm>
                <a:off x="8564710" y="5270695"/>
                <a:ext cx="2112486"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Rectangle 96">
                <a:extLst>
                  <a:ext uri="{FF2B5EF4-FFF2-40B4-BE49-F238E27FC236}">
                    <a16:creationId xmlns:a16="http://schemas.microsoft.com/office/drawing/2014/main" id="{E9D5ECBB-A28A-443D-B95E-22A3360A5854}"/>
                  </a:ext>
                </a:extLst>
              </p:cNvPr>
              <p:cNvSpPr/>
              <p:nvPr/>
            </p:nvSpPr>
            <p:spPr>
              <a:xfrm>
                <a:off x="8564708" y="5386362"/>
                <a:ext cx="2112486" cy="92785"/>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Rectangle 97">
                <a:extLst>
                  <a:ext uri="{FF2B5EF4-FFF2-40B4-BE49-F238E27FC236}">
                    <a16:creationId xmlns:a16="http://schemas.microsoft.com/office/drawing/2014/main" id="{F42EB86D-5BAF-4472-BABC-50A74B1718F2}"/>
                  </a:ext>
                </a:extLst>
              </p:cNvPr>
              <p:cNvSpPr/>
              <p:nvPr/>
            </p:nvSpPr>
            <p:spPr>
              <a:xfrm>
                <a:off x="8564708" y="5500471"/>
                <a:ext cx="2112486" cy="92785"/>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55" name="Rectangle: Single Corner Snipped 54">
            <a:extLst>
              <a:ext uri="{FF2B5EF4-FFF2-40B4-BE49-F238E27FC236}">
                <a16:creationId xmlns:a16="http://schemas.microsoft.com/office/drawing/2014/main" id="{A5905221-9536-4540-A912-BAF1BCF18DE7}"/>
              </a:ext>
            </a:extLst>
          </p:cNvPr>
          <p:cNvSpPr/>
          <p:nvPr/>
        </p:nvSpPr>
        <p:spPr>
          <a:xfrm>
            <a:off x="8087810" y="1479415"/>
            <a:ext cx="1809647" cy="584183"/>
          </a:xfrm>
          <a:prstGeom prst="snip1Rect">
            <a:avLst/>
          </a:prstGeom>
          <a:ln w="22225"/>
        </p:spPr>
        <p:style>
          <a:lnRef idx="2">
            <a:schemeClr val="accent1"/>
          </a:lnRef>
          <a:fillRef idx="1">
            <a:schemeClr val="lt1"/>
          </a:fillRef>
          <a:effectRef idx="0">
            <a:schemeClr val="accent1"/>
          </a:effectRef>
          <a:fontRef idx="minor">
            <a:schemeClr val="dk1"/>
          </a:fontRef>
        </p:style>
        <p:txBody>
          <a:bodyPr rtlCol="0" anchor="t"/>
          <a:lstStyle/>
          <a:p>
            <a:pPr algn="ctr"/>
            <a:r>
              <a:rPr lang="en-US" sz="1600" dirty="0"/>
              <a:t>Draft Certificate</a:t>
            </a:r>
          </a:p>
        </p:txBody>
      </p:sp>
      <p:sp>
        <p:nvSpPr>
          <p:cNvPr id="56" name="TextBox 55">
            <a:extLst>
              <a:ext uri="{FF2B5EF4-FFF2-40B4-BE49-F238E27FC236}">
                <a16:creationId xmlns:a16="http://schemas.microsoft.com/office/drawing/2014/main" id="{B6D273D7-8D67-41AB-BEAD-E2CFBA6BF298}"/>
              </a:ext>
            </a:extLst>
          </p:cNvPr>
          <p:cNvSpPr txBox="1"/>
          <p:nvPr/>
        </p:nvSpPr>
        <p:spPr>
          <a:xfrm>
            <a:off x="8067228" y="4795598"/>
            <a:ext cx="2550138" cy="1206779"/>
          </a:xfrm>
          <a:prstGeom prst="rect">
            <a:avLst/>
          </a:prstGeom>
          <a:solidFill>
            <a:schemeClr val="bg1"/>
          </a:solidFill>
          <a:ln w="22225">
            <a:solidFill>
              <a:schemeClr val="accent1"/>
            </a:solidFill>
          </a:ln>
        </p:spPr>
        <p:txBody>
          <a:bodyPr wrap="square" rtlCol="0" anchor="t" anchorCtr="0">
            <a:noAutofit/>
          </a:bodyPr>
          <a:lstStyle/>
          <a:p>
            <a:pPr algn="ctr"/>
            <a:r>
              <a:rPr lang="en-US" sz="1400" dirty="0"/>
              <a:t>Report Review </a:t>
            </a:r>
          </a:p>
          <a:p>
            <a:pPr algn="ctr"/>
            <a:endParaRPr lang="en-US" sz="1400" dirty="0"/>
          </a:p>
          <a:p>
            <a:pPr algn="ctr"/>
            <a:endParaRPr lang="en-US" sz="1400" dirty="0"/>
          </a:p>
          <a:p>
            <a:pPr algn="ctr"/>
            <a:endParaRPr lang="en-US" sz="1400" dirty="0"/>
          </a:p>
        </p:txBody>
      </p:sp>
      <p:sp>
        <p:nvSpPr>
          <p:cNvPr id="65" name="Rectangle: Rounded Corners 64">
            <a:extLst>
              <a:ext uri="{FF2B5EF4-FFF2-40B4-BE49-F238E27FC236}">
                <a16:creationId xmlns:a16="http://schemas.microsoft.com/office/drawing/2014/main" id="{BF696C8D-EB89-47BD-8A34-68C64A5F2C11}"/>
              </a:ext>
            </a:extLst>
          </p:cNvPr>
          <p:cNvSpPr/>
          <p:nvPr/>
        </p:nvSpPr>
        <p:spPr>
          <a:xfrm>
            <a:off x="8199217" y="5187866"/>
            <a:ext cx="473834" cy="53370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66" name="Rectangle: Rounded Corners 65">
            <a:extLst>
              <a:ext uri="{FF2B5EF4-FFF2-40B4-BE49-F238E27FC236}">
                <a16:creationId xmlns:a16="http://schemas.microsoft.com/office/drawing/2014/main" id="{6ACD8343-E405-4A9B-9D05-7A151C1B7044}"/>
              </a:ext>
            </a:extLst>
          </p:cNvPr>
          <p:cNvSpPr/>
          <p:nvPr/>
        </p:nvSpPr>
        <p:spPr>
          <a:xfrm>
            <a:off x="8813270" y="5187865"/>
            <a:ext cx="473834" cy="53370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67" name="Rectangle: Rounded Corners 66">
            <a:extLst>
              <a:ext uri="{FF2B5EF4-FFF2-40B4-BE49-F238E27FC236}">
                <a16:creationId xmlns:a16="http://schemas.microsoft.com/office/drawing/2014/main" id="{3F7C3F0F-6C2B-4BF3-B867-15786019FACE}"/>
              </a:ext>
            </a:extLst>
          </p:cNvPr>
          <p:cNvSpPr/>
          <p:nvPr/>
        </p:nvSpPr>
        <p:spPr>
          <a:xfrm>
            <a:off x="9423630" y="5184869"/>
            <a:ext cx="473834" cy="533701"/>
          </a:xfrm>
          <a:prstGeom prst="roundRect">
            <a:avLst/>
          </a:prstGeom>
          <a:gradFill flip="none" rotWithShape="1">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68" name="Rectangle: Rounded Corners 67">
            <a:extLst>
              <a:ext uri="{FF2B5EF4-FFF2-40B4-BE49-F238E27FC236}">
                <a16:creationId xmlns:a16="http://schemas.microsoft.com/office/drawing/2014/main" id="{0861A8BB-9D41-4B6C-8234-0DAE4BF47C7F}"/>
              </a:ext>
            </a:extLst>
          </p:cNvPr>
          <p:cNvSpPr/>
          <p:nvPr/>
        </p:nvSpPr>
        <p:spPr>
          <a:xfrm>
            <a:off x="10034558" y="5184869"/>
            <a:ext cx="473834" cy="533701"/>
          </a:xfrm>
          <a:prstGeom prst="roundRect">
            <a:avLst/>
          </a:prstGeom>
          <a:gradFill flip="none" rotWithShape="1">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grpSp>
        <p:nvGrpSpPr>
          <p:cNvPr id="16" name="Group 15">
            <a:extLst>
              <a:ext uri="{FF2B5EF4-FFF2-40B4-BE49-F238E27FC236}">
                <a16:creationId xmlns:a16="http://schemas.microsoft.com/office/drawing/2014/main" id="{4F4EDF49-0D3B-4FBA-8E09-C4F9F44CF8A5}"/>
              </a:ext>
            </a:extLst>
          </p:cNvPr>
          <p:cNvGrpSpPr/>
          <p:nvPr/>
        </p:nvGrpSpPr>
        <p:grpSpPr>
          <a:xfrm>
            <a:off x="10124882" y="2242210"/>
            <a:ext cx="1474936" cy="2235787"/>
            <a:chOff x="10124881" y="2242210"/>
            <a:chExt cx="1809647" cy="2235787"/>
          </a:xfrm>
        </p:grpSpPr>
        <p:sp>
          <p:nvSpPr>
            <p:cNvPr id="69" name="Rectangle: Single Corner Snipped 68">
              <a:extLst>
                <a:ext uri="{FF2B5EF4-FFF2-40B4-BE49-F238E27FC236}">
                  <a16:creationId xmlns:a16="http://schemas.microsoft.com/office/drawing/2014/main" id="{BEB0CF3C-36D3-4747-88C6-A25DDC26C45F}"/>
                </a:ext>
              </a:extLst>
            </p:cNvPr>
            <p:cNvSpPr/>
            <p:nvPr/>
          </p:nvSpPr>
          <p:spPr>
            <a:xfrm>
              <a:off x="10124881" y="2242210"/>
              <a:ext cx="1809647" cy="2235787"/>
            </a:xfrm>
            <a:prstGeom prst="snip1Rect">
              <a:avLst/>
            </a:prstGeom>
            <a:ln w="22225"/>
          </p:spPr>
          <p:style>
            <a:lnRef idx="2">
              <a:schemeClr val="accent1"/>
            </a:lnRef>
            <a:fillRef idx="1">
              <a:schemeClr val="lt1"/>
            </a:fillRef>
            <a:effectRef idx="0">
              <a:schemeClr val="accent1"/>
            </a:effectRef>
            <a:fontRef idx="minor">
              <a:schemeClr val="dk1"/>
            </a:fontRef>
          </p:style>
          <p:txBody>
            <a:bodyPr rtlCol="0" anchor="t"/>
            <a:lstStyle/>
            <a:p>
              <a:pPr algn="ctr"/>
              <a:r>
                <a:rPr lang="en-US" sz="1600" dirty="0"/>
                <a:t>Test Report</a:t>
              </a:r>
            </a:p>
          </p:txBody>
        </p:sp>
        <p:sp>
          <p:nvSpPr>
            <p:cNvPr id="100" name="Rectangle 99">
              <a:extLst>
                <a:ext uri="{FF2B5EF4-FFF2-40B4-BE49-F238E27FC236}">
                  <a16:creationId xmlns:a16="http://schemas.microsoft.com/office/drawing/2014/main" id="{9371E9D6-DB71-45C2-B7E2-B66852CE20CA}"/>
                </a:ext>
              </a:extLst>
            </p:cNvPr>
            <p:cNvSpPr/>
            <p:nvPr/>
          </p:nvSpPr>
          <p:spPr>
            <a:xfrm>
              <a:off x="10333415" y="2903625"/>
              <a:ext cx="1386034"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a:extLst>
                <a:ext uri="{FF2B5EF4-FFF2-40B4-BE49-F238E27FC236}">
                  <a16:creationId xmlns:a16="http://schemas.microsoft.com/office/drawing/2014/main" id="{BECC64B2-6A95-4BEB-A08B-DEABBD20300A}"/>
                </a:ext>
              </a:extLst>
            </p:cNvPr>
            <p:cNvSpPr/>
            <p:nvPr/>
          </p:nvSpPr>
          <p:spPr>
            <a:xfrm>
              <a:off x="10333412" y="3360465"/>
              <a:ext cx="1386034" cy="92785"/>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Rectangle 98">
              <a:extLst>
                <a:ext uri="{FF2B5EF4-FFF2-40B4-BE49-F238E27FC236}">
                  <a16:creationId xmlns:a16="http://schemas.microsoft.com/office/drawing/2014/main" id="{F86D3C0F-4C5F-45F5-AA20-0102326658AC}"/>
                </a:ext>
              </a:extLst>
            </p:cNvPr>
            <p:cNvSpPr/>
            <p:nvPr/>
          </p:nvSpPr>
          <p:spPr>
            <a:xfrm>
              <a:off x="10333412" y="3201106"/>
              <a:ext cx="1386034" cy="92785"/>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a:extLst>
                <a:ext uri="{FF2B5EF4-FFF2-40B4-BE49-F238E27FC236}">
                  <a16:creationId xmlns:a16="http://schemas.microsoft.com/office/drawing/2014/main" id="{D3FE0CB8-7869-4432-923D-C21DDF2F6570}"/>
                </a:ext>
              </a:extLst>
            </p:cNvPr>
            <p:cNvSpPr/>
            <p:nvPr/>
          </p:nvSpPr>
          <p:spPr>
            <a:xfrm rot="10800000">
              <a:off x="10333411" y="3805130"/>
              <a:ext cx="1386034"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a:extLst>
                <a:ext uri="{FF2B5EF4-FFF2-40B4-BE49-F238E27FC236}">
                  <a16:creationId xmlns:a16="http://schemas.microsoft.com/office/drawing/2014/main" id="{624EFD4E-ACE3-4B54-AA46-B69A9B6A8A1F}"/>
                </a:ext>
              </a:extLst>
            </p:cNvPr>
            <p:cNvSpPr/>
            <p:nvPr/>
          </p:nvSpPr>
          <p:spPr>
            <a:xfrm rot="10800000">
              <a:off x="10333412" y="3558262"/>
              <a:ext cx="1386034" cy="92785"/>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EE527DE3-E6B0-4B74-9723-8C5E38FCB714}"/>
                </a:ext>
              </a:extLst>
            </p:cNvPr>
            <p:cNvSpPr/>
            <p:nvPr/>
          </p:nvSpPr>
          <p:spPr>
            <a:xfrm>
              <a:off x="10333412" y="3917005"/>
              <a:ext cx="1386034"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Rectangle 102">
              <a:extLst>
                <a:ext uri="{FF2B5EF4-FFF2-40B4-BE49-F238E27FC236}">
                  <a16:creationId xmlns:a16="http://schemas.microsoft.com/office/drawing/2014/main" id="{3FFD36E7-E6EF-40AA-9534-D6166D4CC613}"/>
                </a:ext>
              </a:extLst>
            </p:cNvPr>
            <p:cNvSpPr/>
            <p:nvPr/>
          </p:nvSpPr>
          <p:spPr>
            <a:xfrm>
              <a:off x="10333411" y="4174583"/>
              <a:ext cx="1386034"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7" name="Group 126">
            <a:extLst>
              <a:ext uri="{FF2B5EF4-FFF2-40B4-BE49-F238E27FC236}">
                <a16:creationId xmlns:a16="http://schemas.microsoft.com/office/drawing/2014/main" id="{92197993-FF07-4ABC-85F2-79776F15C188}"/>
              </a:ext>
            </a:extLst>
          </p:cNvPr>
          <p:cNvGrpSpPr/>
          <p:nvPr/>
        </p:nvGrpSpPr>
        <p:grpSpPr>
          <a:xfrm>
            <a:off x="7210580" y="5050492"/>
            <a:ext cx="834292" cy="696990"/>
            <a:chOff x="7243212" y="2534910"/>
            <a:chExt cx="834292" cy="696990"/>
          </a:xfrm>
        </p:grpSpPr>
        <p:grpSp>
          <p:nvGrpSpPr>
            <p:cNvPr id="128" name="Group 127">
              <a:extLst>
                <a:ext uri="{FF2B5EF4-FFF2-40B4-BE49-F238E27FC236}">
                  <a16:creationId xmlns:a16="http://schemas.microsoft.com/office/drawing/2014/main" id="{5723ADC5-4999-43FA-B33A-60CA338BCCEF}"/>
                </a:ext>
              </a:extLst>
            </p:cNvPr>
            <p:cNvGrpSpPr/>
            <p:nvPr/>
          </p:nvGrpSpPr>
          <p:grpSpPr>
            <a:xfrm>
              <a:off x="7258993" y="2720303"/>
              <a:ext cx="785880" cy="326464"/>
              <a:chOff x="8564708" y="5270695"/>
              <a:chExt cx="2112488" cy="322561"/>
            </a:xfrm>
          </p:grpSpPr>
          <p:sp>
            <p:nvSpPr>
              <p:cNvPr id="132" name="Rectangle 131">
                <a:extLst>
                  <a:ext uri="{FF2B5EF4-FFF2-40B4-BE49-F238E27FC236}">
                    <a16:creationId xmlns:a16="http://schemas.microsoft.com/office/drawing/2014/main" id="{6D75E35C-2C43-4290-98DB-49FEE85B8C8A}"/>
                  </a:ext>
                </a:extLst>
              </p:cNvPr>
              <p:cNvSpPr/>
              <p:nvPr/>
            </p:nvSpPr>
            <p:spPr>
              <a:xfrm>
                <a:off x="8564710" y="5270695"/>
                <a:ext cx="2112486" cy="9278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Rectangle 132">
                <a:extLst>
                  <a:ext uri="{FF2B5EF4-FFF2-40B4-BE49-F238E27FC236}">
                    <a16:creationId xmlns:a16="http://schemas.microsoft.com/office/drawing/2014/main" id="{6D8A79B5-F633-4F6A-AEB5-1F56ABF39622}"/>
                  </a:ext>
                </a:extLst>
              </p:cNvPr>
              <p:cNvSpPr/>
              <p:nvPr/>
            </p:nvSpPr>
            <p:spPr>
              <a:xfrm>
                <a:off x="8564708" y="5386362"/>
                <a:ext cx="2112486" cy="92785"/>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133">
                <a:extLst>
                  <a:ext uri="{FF2B5EF4-FFF2-40B4-BE49-F238E27FC236}">
                    <a16:creationId xmlns:a16="http://schemas.microsoft.com/office/drawing/2014/main" id="{6C6B9FA5-4230-4962-BC7E-D10297BC8344}"/>
                  </a:ext>
                </a:extLst>
              </p:cNvPr>
              <p:cNvSpPr/>
              <p:nvPr/>
            </p:nvSpPr>
            <p:spPr>
              <a:xfrm>
                <a:off x="8564708" y="5500471"/>
                <a:ext cx="2112486" cy="92785"/>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9" name="Arrow: Down 128">
              <a:extLst>
                <a:ext uri="{FF2B5EF4-FFF2-40B4-BE49-F238E27FC236}">
                  <a16:creationId xmlns:a16="http://schemas.microsoft.com/office/drawing/2014/main" id="{4A5D4859-EDA6-4CA4-9ED0-F0322A513350}"/>
                </a:ext>
              </a:extLst>
            </p:cNvPr>
            <p:cNvSpPr/>
            <p:nvPr/>
          </p:nvSpPr>
          <p:spPr>
            <a:xfrm rot="16200000" flipH="1">
              <a:off x="7306725" y="2471397"/>
              <a:ext cx="696990" cy="824015"/>
            </a:xfrm>
            <a:prstGeom prst="downArrow">
              <a:avLst>
                <a:gd name="adj1" fmla="val 50000"/>
                <a:gd name="adj2" fmla="val 50895"/>
              </a:avLst>
            </a:prstGeom>
            <a:noFill/>
            <a:ln w="222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30" name="Isosceles Triangle 129">
              <a:extLst>
                <a:ext uri="{FF2B5EF4-FFF2-40B4-BE49-F238E27FC236}">
                  <a16:creationId xmlns:a16="http://schemas.microsoft.com/office/drawing/2014/main" id="{1F1675CF-DD44-4148-A652-1007D396E3E4}"/>
                </a:ext>
              </a:extLst>
            </p:cNvPr>
            <p:cNvSpPr/>
            <p:nvPr/>
          </p:nvSpPr>
          <p:spPr>
            <a:xfrm rot="5400000" flipV="1">
              <a:off x="7764032" y="2558577"/>
              <a:ext cx="307985" cy="318958"/>
            </a:xfrm>
            <a:prstGeom prst="triangle">
              <a:avLst>
                <a:gd name="adj" fmla="val 0"/>
              </a:avLst>
            </a:prstGeom>
            <a:solidFill>
              <a:srgbClr val="E4D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Isosceles Triangle 130">
              <a:extLst>
                <a:ext uri="{FF2B5EF4-FFF2-40B4-BE49-F238E27FC236}">
                  <a16:creationId xmlns:a16="http://schemas.microsoft.com/office/drawing/2014/main" id="{FCD91771-2A89-4225-9D42-3CA893E2A7A1}"/>
                </a:ext>
              </a:extLst>
            </p:cNvPr>
            <p:cNvSpPr/>
            <p:nvPr/>
          </p:nvSpPr>
          <p:spPr>
            <a:xfrm rot="10800000" flipV="1">
              <a:off x="7767782" y="2890282"/>
              <a:ext cx="307985" cy="318958"/>
            </a:xfrm>
            <a:prstGeom prst="triangle">
              <a:avLst>
                <a:gd name="adj" fmla="val 0"/>
              </a:avLst>
            </a:prstGeom>
            <a:solidFill>
              <a:srgbClr val="E4D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7" name="TextBox 76">
            <a:extLst>
              <a:ext uri="{FF2B5EF4-FFF2-40B4-BE49-F238E27FC236}">
                <a16:creationId xmlns:a16="http://schemas.microsoft.com/office/drawing/2014/main" id="{C5E4F042-F375-433B-A464-0E67E1A5CF00}"/>
              </a:ext>
            </a:extLst>
          </p:cNvPr>
          <p:cNvSpPr txBox="1"/>
          <p:nvPr/>
        </p:nvSpPr>
        <p:spPr>
          <a:xfrm>
            <a:off x="392243" y="3934940"/>
            <a:ext cx="1589121" cy="1052078"/>
          </a:xfrm>
          <a:prstGeom prst="rect">
            <a:avLst/>
          </a:prstGeom>
          <a:solidFill>
            <a:schemeClr val="bg1"/>
          </a:solidFill>
          <a:ln w="22225">
            <a:solidFill>
              <a:schemeClr val="accent1"/>
            </a:solidFill>
          </a:ln>
        </p:spPr>
        <p:txBody>
          <a:bodyPr wrap="square" rtlCol="0" anchor="t" anchorCtr="0">
            <a:noAutofit/>
          </a:bodyPr>
          <a:lstStyle/>
          <a:p>
            <a:pPr algn="ctr"/>
            <a:r>
              <a:rPr lang="en-US" sz="1400" dirty="0"/>
              <a:t>ESV</a:t>
            </a:r>
          </a:p>
          <a:p>
            <a:pPr algn="ctr"/>
            <a:endParaRPr lang="en-US" sz="1400" dirty="0"/>
          </a:p>
          <a:p>
            <a:pPr algn="ctr"/>
            <a:endParaRPr lang="en-US" sz="1400" dirty="0"/>
          </a:p>
          <a:p>
            <a:pPr algn="ctr"/>
            <a:endParaRPr lang="en-US" sz="1400" dirty="0"/>
          </a:p>
          <a:p>
            <a:pPr algn="ctr"/>
            <a:endParaRPr lang="en-US" sz="1400" dirty="0"/>
          </a:p>
        </p:txBody>
      </p:sp>
      <p:sp>
        <p:nvSpPr>
          <p:cNvPr id="79" name="Flowchart: Internal Storage 78">
            <a:extLst>
              <a:ext uri="{FF2B5EF4-FFF2-40B4-BE49-F238E27FC236}">
                <a16:creationId xmlns:a16="http://schemas.microsoft.com/office/drawing/2014/main" id="{522829AB-15B9-4E14-8A97-B9B38653AF33}"/>
              </a:ext>
            </a:extLst>
          </p:cNvPr>
          <p:cNvSpPr/>
          <p:nvPr/>
        </p:nvSpPr>
        <p:spPr>
          <a:xfrm>
            <a:off x="653758" y="4220975"/>
            <a:ext cx="1017016" cy="633147"/>
          </a:xfrm>
          <a:prstGeom prst="flowChartInternalStorage">
            <a:avLst/>
          </a:prstGeom>
          <a:ln w="22225"/>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Entropy Info</a:t>
            </a:r>
          </a:p>
        </p:txBody>
      </p:sp>
    </p:spTree>
    <p:extLst>
      <p:ext uri="{BB962C8B-B14F-4D97-AF65-F5344CB8AC3E}">
        <p14:creationId xmlns:p14="http://schemas.microsoft.com/office/powerpoint/2010/main" val="2040043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AF562-01C2-24E3-C77F-53E9DBD173C2}"/>
              </a:ext>
            </a:extLst>
          </p:cNvPr>
          <p:cNvSpPr>
            <a:spLocks noGrp="1"/>
          </p:cNvSpPr>
          <p:nvPr>
            <p:ph type="title"/>
          </p:nvPr>
        </p:nvSpPr>
        <p:spPr/>
        <p:txBody>
          <a:bodyPr/>
          <a:lstStyle/>
          <a:p>
            <a:r>
              <a:rPr lang="en-US" dirty="0"/>
              <a:t>NCCoE Automation Project</a:t>
            </a:r>
          </a:p>
        </p:txBody>
      </p:sp>
      <p:sp>
        <p:nvSpPr>
          <p:cNvPr id="3" name="Text Placeholder 2">
            <a:extLst>
              <a:ext uri="{FF2B5EF4-FFF2-40B4-BE49-F238E27FC236}">
                <a16:creationId xmlns:a16="http://schemas.microsoft.com/office/drawing/2014/main" id="{EE9B0BE0-7996-50BE-0A8D-951F4E17A37C}"/>
              </a:ext>
            </a:extLst>
          </p:cNvPr>
          <p:cNvSpPr>
            <a:spLocks noGrp="1"/>
          </p:cNvSpPr>
          <p:nvPr>
            <p:ph type="body" idx="1"/>
          </p:nvPr>
        </p:nvSpPr>
        <p:spPr/>
        <p:txBody>
          <a:bodyPr/>
          <a:lstStyle/>
          <a:p>
            <a:pPr marL="148590" indent="0">
              <a:buNone/>
            </a:pPr>
            <a:endParaRPr lang="en-US" dirty="0"/>
          </a:p>
          <a:p>
            <a:pPr marL="148590" indent="0">
              <a:buNone/>
            </a:pPr>
            <a:r>
              <a:rPr lang="en-US" dirty="0"/>
              <a:t>The goal is to automate the submission process of the test report and set it up for automation to handle as many TEs as possible</a:t>
            </a:r>
          </a:p>
        </p:txBody>
      </p:sp>
    </p:spTree>
    <p:extLst>
      <p:ext uri="{BB962C8B-B14F-4D97-AF65-F5344CB8AC3E}">
        <p14:creationId xmlns:p14="http://schemas.microsoft.com/office/powerpoint/2010/main" val="3257132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72AED-A40F-D996-809E-5442A5BB2647}"/>
              </a:ext>
            </a:extLst>
          </p:cNvPr>
          <p:cNvSpPr>
            <a:spLocks noGrp="1"/>
          </p:cNvSpPr>
          <p:nvPr>
            <p:ph type="title"/>
          </p:nvPr>
        </p:nvSpPr>
        <p:spPr/>
        <p:txBody>
          <a:bodyPr/>
          <a:lstStyle/>
          <a:p>
            <a:r>
              <a:rPr lang="en-US" dirty="0"/>
              <a:t>Types of Requirements</a:t>
            </a:r>
          </a:p>
        </p:txBody>
      </p:sp>
      <p:sp>
        <p:nvSpPr>
          <p:cNvPr id="3" name="Content Placeholder 2">
            <a:extLst>
              <a:ext uri="{FF2B5EF4-FFF2-40B4-BE49-F238E27FC236}">
                <a16:creationId xmlns:a16="http://schemas.microsoft.com/office/drawing/2014/main" id="{FAECE105-0673-043F-710F-2FDFB72DB483}"/>
              </a:ext>
            </a:extLst>
          </p:cNvPr>
          <p:cNvSpPr>
            <a:spLocks noGrp="1"/>
          </p:cNvSpPr>
          <p:nvPr>
            <p:ph idx="1"/>
          </p:nvPr>
        </p:nvSpPr>
        <p:spPr/>
        <p:txBody>
          <a:bodyPr/>
          <a:lstStyle/>
          <a:p>
            <a:r>
              <a:rPr lang="en-US" dirty="0"/>
              <a:t>Test Report</a:t>
            </a:r>
          </a:p>
          <a:p>
            <a:pPr lvl="1"/>
            <a:r>
              <a:rPr lang="en-US" dirty="0"/>
              <a:t>Documentation</a:t>
            </a:r>
          </a:p>
          <a:p>
            <a:pPr lvl="1"/>
            <a:r>
              <a:rPr lang="en-US" dirty="0"/>
              <a:t>Source code review</a:t>
            </a:r>
          </a:p>
          <a:p>
            <a:pPr lvl="1"/>
            <a:r>
              <a:rPr lang="en-US" dirty="0"/>
              <a:t>Functional testing requirements e.g. SSP zeroization. Memory testing, Debugger.</a:t>
            </a:r>
          </a:p>
          <a:p>
            <a:pPr lvl="1"/>
            <a:r>
              <a:rPr lang="en-US" dirty="0"/>
              <a:t>Attempt to break a feature (User access, Roles)</a:t>
            </a:r>
          </a:p>
          <a:p>
            <a:pPr lvl="1"/>
            <a:r>
              <a:rPr lang="en-US" dirty="0"/>
              <a:t>State Diagram</a:t>
            </a:r>
          </a:p>
          <a:p>
            <a:r>
              <a:rPr lang="en-US" dirty="0"/>
              <a:t>Lab Review</a:t>
            </a:r>
          </a:p>
          <a:p>
            <a:r>
              <a:rPr lang="en-US" dirty="0"/>
              <a:t>Implementation Guidance</a:t>
            </a:r>
          </a:p>
          <a:p>
            <a:pPr lvl="1"/>
            <a:endParaRPr lang="en-US" dirty="0"/>
          </a:p>
          <a:p>
            <a:endParaRPr lang="en-US" dirty="0"/>
          </a:p>
        </p:txBody>
      </p:sp>
    </p:spTree>
    <p:extLst>
      <p:ext uri="{BB962C8B-B14F-4D97-AF65-F5344CB8AC3E}">
        <p14:creationId xmlns:p14="http://schemas.microsoft.com/office/powerpoint/2010/main" val="1837737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61EF2-6F54-FD4A-1AEC-3A82B781E700}"/>
              </a:ext>
            </a:extLst>
          </p:cNvPr>
          <p:cNvSpPr>
            <a:spLocks noGrp="1"/>
          </p:cNvSpPr>
          <p:nvPr>
            <p:ph type="title"/>
          </p:nvPr>
        </p:nvSpPr>
        <p:spPr/>
        <p:txBody>
          <a:bodyPr/>
          <a:lstStyle/>
          <a:p>
            <a:r>
              <a:rPr lang="en-US" dirty="0"/>
              <a:t>Example #1: Documentation</a:t>
            </a:r>
          </a:p>
        </p:txBody>
      </p:sp>
      <p:sp>
        <p:nvSpPr>
          <p:cNvPr id="3" name="Content Placeholder 2">
            <a:extLst>
              <a:ext uri="{FF2B5EF4-FFF2-40B4-BE49-F238E27FC236}">
                <a16:creationId xmlns:a16="http://schemas.microsoft.com/office/drawing/2014/main" id="{6E0FE986-F364-5201-385B-28BC0CA33EC8}"/>
              </a:ext>
            </a:extLst>
          </p:cNvPr>
          <p:cNvSpPr>
            <a:spLocks noGrp="1"/>
          </p:cNvSpPr>
          <p:nvPr>
            <p:ph idx="1"/>
          </p:nvPr>
        </p:nvSpPr>
        <p:spPr/>
        <p:txBody>
          <a:bodyPr/>
          <a:lstStyle/>
          <a:p>
            <a:pPr marL="139700" marR="0" indent="0" algn="just" rtl="0">
              <a:buNone/>
            </a:pPr>
            <a:r>
              <a:rPr lang="en-US" sz="1800" b="0" i="0" u="none" strike="noStrike" baseline="0" dirty="0">
                <a:solidFill>
                  <a:srgbClr val="000000"/>
                </a:solidFill>
                <a:latin typeface="Georgia" panose="02040502050405020303" pitchFamily="18" charset="0"/>
              </a:rPr>
              <a:t>TE10.28.01: The tester shall verify that the documentation is consistent with the implementation of the cryptographic module. </a:t>
            </a:r>
          </a:p>
          <a:p>
            <a:pPr marL="139700" marR="0" indent="0" algn="just" rtl="0">
              <a:buNone/>
            </a:pPr>
            <a:r>
              <a:rPr lang="en-US" sz="1800" b="0" i="0" u="none" strike="noStrike" baseline="0" dirty="0">
                <a:solidFill>
                  <a:srgbClr val="0000FF"/>
                </a:solidFill>
                <a:latin typeface="Georgia" panose="02040502050405020303" pitchFamily="18" charset="0"/>
              </a:rPr>
              <a:t>The tester reviewed and verified that the Security Policy and Compliance Summary is consistent with the implementation of the cryptographic module.</a:t>
            </a:r>
          </a:p>
          <a:p>
            <a:endParaRPr lang="en-US" dirty="0"/>
          </a:p>
        </p:txBody>
      </p:sp>
    </p:spTree>
    <p:extLst>
      <p:ext uri="{BB962C8B-B14F-4D97-AF65-F5344CB8AC3E}">
        <p14:creationId xmlns:p14="http://schemas.microsoft.com/office/powerpoint/2010/main" val="962915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2EA25-6085-08C0-BD7E-0EEACD412C70}"/>
              </a:ext>
            </a:extLst>
          </p:cNvPr>
          <p:cNvSpPr>
            <a:spLocks noGrp="1"/>
          </p:cNvSpPr>
          <p:nvPr>
            <p:ph type="title"/>
          </p:nvPr>
        </p:nvSpPr>
        <p:spPr/>
        <p:txBody>
          <a:bodyPr/>
          <a:lstStyle/>
          <a:p>
            <a:r>
              <a:rPr lang="en-US" dirty="0"/>
              <a:t>Example #2: Source Code Review</a:t>
            </a:r>
          </a:p>
        </p:txBody>
      </p:sp>
      <p:sp>
        <p:nvSpPr>
          <p:cNvPr id="3" name="Content Placeholder 2">
            <a:extLst>
              <a:ext uri="{FF2B5EF4-FFF2-40B4-BE49-F238E27FC236}">
                <a16:creationId xmlns:a16="http://schemas.microsoft.com/office/drawing/2014/main" id="{B2F493C0-02D8-BFCC-AF35-6923DA48801B}"/>
              </a:ext>
            </a:extLst>
          </p:cNvPr>
          <p:cNvSpPr>
            <a:spLocks noGrp="1"/>
          </p:cNvSpPr>
          <p:nvPr>
            <p:ph idx="1"/>
          </p:nvPr>
        </p:nvSpPr>
        <p:spPr/>
        <p:txBody>
          <a:bodyPr/>
          <a:lstStyle/>
          <a:p>
            <a:pPr marL="139700" indent="0" algn="l">
              <a:buNone/>
            </a:pPr>
            <a:r>
              <a:rPr lang="en-US" sz="1800" dirty="0">
                <a:latin typeface="Roboto-Medium"/>
              </a:rPr>
              <a:t>Requirement: </a:t>
            </a:r>
          </a:p>
          <a:p>
            <a:pPr marL="139700" indent="0" algn="l">
              <a:buNone/>
            </a:pPr>
            <a:endParaRPr lang="en-US" sz="1800" b="0" i="0" u="none" strike="noStrike" baseline="0" dirty="0">
              <a:latin typeface="Roboto-Medium"/>
            </a:endParaRPr>
          </a:p>
          <a:p>
            <a:pPr marL="139700" indent="0" algn="l">
              <a:buNone/>
            </a:pPr>
            <a:r>
              <a:rPr lang="en-US" sz="1800" b="0" i="0" u="none" strike="noStrike" baseline="0" dirty="0">
                <a:latin typeface="Roboto-Medium"/>
              </a:rPr>
              <a:t>TE03.01.04 </a:t>
            </a:r>
            <a:r>
              <a:rPr lang="en-US" sz="1800" b="0" i="0" u="none" strike="noStrike" baseline="0" dirty="0">
                <a:latin typeface="Roboto-Regular"/>
              </a:rPr>
              <a:t>The tester shall verify, by inspection of the cryptographic module, that all the above</a:t>
            </a:r>
          </a:p>
          <a:p>
            <a:pPr marL="139700" indent="0" algn="l">
              <a:buNone/>
            </a:pPr>
            <a:r>
              <a:rPr lang="en-US" sz="1800" b="0" i="0" u="none" strike="noStrike" baseline="0" dirty="0">
                <a:latin typeface="Roboto-Regular"/>
              </a:rPr>
              <a:t>specifications provided by the vendor documentation are consistent with the actual design of</a:t>
            </a:r>
          </a:p>
          <a:p>
            <a:pPr marL="139700" indent="0" algn="l">
              <a:buNone/>
            </a:pPr>
            <a:r>
              <a:rPr lang="en-US" sz="1800" b="0" i="0" u="none" strike="noStrike" baseline="0" dirty="0">
                <a:latin typeface="Roboto-Regular"/>
              </a:rPr>
              <a:t>the cryptographic module</a:t>
            </a:r>
            <a:endParaRPr lang="en-US" sz="1800" dirty="0"/>
          </a:p>
          <a:p>
            <a:pPr algn="l"/>
            <a:endParaRPr lang="en-US" sz="1800" b="0" i="0" u="none" strike="noStrike" baseline="0" dirty="0">
              <a:latin typeface="Roboto-Medium"/>
            </a:endParaRPr>
          </a:p>
          <a:p>
            <a:pPr marL="139700" indent="0" algn="l">
              <a:buNone/>
            </a:pPr>
            <a:r>
              <a:rPr lang="en-US" sz="1800" b="0" i="0" u="none" strike="noStrike" baseline="0" dirty="0">
                <a:latin typeface="Roboto-Regular"/>
              </a:rPr>
              <a:t>Level: 1</a:t>
            </a:r>
          </a:p>
          <a:p>
            <a:pPr marL="139700" indent="0" algn="l">
              <a:buNone/>
            </a:pPr>
            <a:endParaRPr lang="en-US" sz="1800" dirty="0">
              <a:latin typeface="Roboto-Regular"/>
            </a:endParaRPr>
          </a:p>
          <a:p>
            <a:pPr marL="139700" indent="0" algn="l">
              <a:buNone/>
            </a:pPr>
            <a:r>
              <a:rPr lang="en-US" sz="1800" dirty="0">
                <a:latin typeface="Roboto-Regular"/>
              </a:rPr>
              <a:t>Typical response</a:t>
            </a:r>
            <a:endParaRPr lang="en-US" sz="1800" b="0" i="0" u="none" strike="noStrike" baseline="0" dirty="0">
              <a:latin typeface="Roboto-Regular"/>
            </a:endParaRPr>
          </a:p>
          <a:p>
            <a:pPr marL="139700" indent="0" algn="l">
              <a:buNone/>
            </a:pPr>
            <a:r>
              <a:rPr lang="en-US" sz="1800" b="0" i="0" u="none" strike="noStrike" baseline="0" dirty="0">
                <a:solidFill>
                  <a:srgbClr val="25257D"/>
                </a:solidFill>
                <a:latin typeface="Roboto-Regular"/>
              </a:rPr>
              <a:t>The tester examined the consistency between the vendor documentation and the implementation of the cryptographic module through the following tasks:</a:t>
            </a:r>
          </a:p>
          <a:p>
            <a:pPr lvl="1"/>
            <a:r>
              <a:rPr lang="en-US" sz="1600" b="0" i="0" u="none" strike="noStrike" baseline="0" dirty="0">
                <a:solidFill>
                  <a:srgbClr val="25257D"/>
                </a:solidFill>
                <a:latin typeface="Roboto-Regular"/>
              </a:rPr>
              <a:t>(</a:t>
            </a:r>
            <a:r>
              <a:rPr lang="en-US" dirty="0">
                <a:solidFill>
                  <a:srgbClr val="25257D"/>
                </a:solidFill>
                <a:latin typeface="Roboto-Regular"/>
              </a:rPr>
              <a:t>1) Performed a source code review to verify the accuracy of the API functions, parameters and return values.</a:t>
            </a:r>
          </a:p>
          <a:p>
            <a:pPr lvl="1"/>
            <a:r>
              <a:rPr lang="en-US" sz="1800" b="0" i="0" u="none" strike="noStrike" baseline="0" dirty="0">
                <a:solidFill>
                  <a:srgbClr val="25257D"/>
                </a:solidFill>
                <a:latin typeface="Roboto-Regular"/>
              </a:rPr>
              <a:t>(2) Exercised the cryptographic module through the use of the API set during functional tests to determine the syntax of the API functions was as described in the vendor documentation.</a:t>
            </a:r>
            <a:endParaRPr lang="en-US" sz="1800" b="0" i="0" u="none" strike="noStrike" baseline="0" dirty="0">
              <a:latin typeface="Roboto-Regular"/>
            </a:endParaRPr>
          </a:p>
        </p:txBody>
      </p:sp>
    </p:spTree>
    <p:extLst>
      <p:ext uri="{BB962C8B-B14F-4D97-AF65-F5344CB8AC3E}">
        <p14:creationId xmlns:p14="http://schemas.microsoft.com/office/powerpoint/2010/main" val="1912660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16E63-18C0-B3AD-466A-AA09DE9A1B54}"/>
              </a:ext>
            </a:extLst>
          </p:cNvPr>
          <p:cNvSpPr>
            <a:spLocks noGrp="1"/>
          </p:cNvSpPr>
          <p:nvPr>
            <p:ph type="title"/>
          </p:nvPr>
        </p:nvSpPr>
        <p:spPr/>
        <p:txBody>
          <a:bodyPr/>
          <a:lstStyle/>
          <a:p>
            <a:r>
              <a:rPr lang="en-US" dirty="0"/>
              <a:t>Example #3: Documentation and source code review</a:t>
            </a:r>
          </a:p>
        </p:txBody>
      </p:sp>
      <p:sp>
        <p:nvSpPr>
          <p:cNvPr id="3" name="Content Placeholder 2">
            <a:extLst>
              <a:ext uri="{FF2B5EF4-FFF2-40B4-BE49-F238E27FC236}">
                <a16:creationId xmlns:a16="http://schemas.microsoft.com/office/drawing/2014/main" id="{801CC75A-F8BA-8706-1F0F-FE8BC23FF764}"/>
              </a:ext>
            </a:extLst>
          </p:cNvPr>
          <p:cNvSpPr>
            <a:spLocks noGrp="1"/>
          </p:cNvSpPr>
          <p:nvPr>
            <p:ph idx="1"/>
          </p:nvPr>
        </p:nvSpPr>
        <p:spPr/>
        <p:txBody>
          <a:bodyPr/>
          <a:lstStyle/>
          <a:p>
            <a:pPr algn="l"/>
            <a:r>
              <a:rPr lang="en-US" sz="1800" b="0" i="0" u="none" strike="noStrike" baseline="0" dirty="0">
                <a:solidFill>
                  <a:srgbClr val="000000"/>
                </a:solidFill>
                <a:latin typeface="Roboto-Medium"/>
              </a:rPr>
              <a:t>TE03.02.01 </a:t>
            </a:r>
            <a:r>
              <a:rPr lang="en-US" sz="1800" b="0" i="0" u="none" strike="noStrike" baseline="0" dirty="0">
                <a:solidFill>
                  <a:srgbClr val="000000"/>
                </a:solidFill>
                <a:latin typeface="Roboto-Regular"/>
              </a:rPr>
              <a:t>The tester shall verify from the vendor documentation and by inspection of the cryptographic</a:t>
            </a:r>
          </a:p>
          <a:p>
            <a:pPr marL="139700" indent="0" algn="l">
              <a:buNone/>
            </a:pPr>
            <a:r>
              <a:rPr lang="en-US" sz="1800" b="0" i="0" u="none" strike="noStrike" baseline="0" dirty="0">
                <a:solidFill>
                  <a:srgbClr val="000000"/>
                </a:solidFill>
                <a:latin typeface="Roboto-Regular"/>
              </a:rPr>
              <a:t>module that the module interfaces are logically distinct and isolated for the categories of interfaces specified in assertions AS03.04 and, if applicable, AS03.12 and AS03.13 of 6.3.3. This information shall be consistent with the specification and design of the logical interfaces and physical ports provided in AS03.01 in 6.3.1. </a:t>
            </a:r>
          </a:p>
          <a:p>
            <a:pPr marL="139700" indent="0" algn="l">
              <a:buNone/>
            </a:pPr>
            <a:endParaRPr lang="en-US" sz="1800" b="0" i="0" u="none" strike="noStrike" baseline="0" dirty="0">
              <a:solidFill>
                <a:srgbClr val="25257D"/>
              </a:solidFill>
              <a:latin typeface="Roboto-Medium"/>
            </a:endParaRPr>
          </a:p>
          <a:p>
            <a:pPr marL="139700" indent="0" algn="l">
              <a:buNone/>
            </a:pPr>
            <a:r>
              <a:rPr lang="en-US" sz="1800" b="0" i="0" u="none" strike="noStrike" baseline="0" dirty="0">
                <a:solidFill>
                  <a:srgbClr val="25257D"/>
                </a:solidFill>
                <a:latin typeface="Roboto-Medium"/>
              </a:rPr>
              <a:t>Assessment: </a:t>
            </a:r>
            <a:r>
              <a:rPr lang="en-US" sz="1800" b="0" i="0" u="none" strike="noStrike" baseline="0" dirty="0">
                <a:solidFill>
                  <a:srgbClr val="25257D"/>
                </a:solidFill>
                <a:latin typeface="Roboto-Regular"/>
              </a:rPr>
              <a:t>The tester verified, from the [</a:t>
            </a:r>
            <a:r>
              <a:rPr lang="en-US" sz="1800" b="0" i="0" u="none" strike="noStrike" baseline="0" dirty="0" err="1">
                <a:solidFill>
                  <a:srgbClr val="25257D"/>
                </a:solidFill>
                <a:latin typeface="Roboto-Regular"/>
              </a:rPr>
              <a:t>SecPol</a:t>
            </a:r>
            <a:r>
              <a:rPr lang="en-US" sz="1800" b="0" i="0" u="none" strike="noStrike" baseline="0" dirty="0">
                <a:solidFill>
                  <a:srgbClr val="25257D"/>
                </a:solidFill>
                <a:latin typeface="Roboto-Regular"/>
              </a:rPr>
              <a:t>], [MAN] and source code analysis, that the module interfaces are logically distinct and isolated for the four categories of the interfaces specified in assertion AS.03.04. The tester verified that:</a:t>
            </a:r>
          </a:p>
          <a:p>
            <a:pPr marL="139700" indent="0" algn="l">
              <a:buNone/>
            </a:pPr>
            <a:r>
              <a:rPr lang="en-US" sz="1800" b="0" i="0" u="none" strike="noStrike" baseline="0" dirty="0">
                <a:solidFill>
                  <a:srgbClr val="25257D"/>
                </a:solidFill>
                <a:latin typeface="Roboto-Regular"/>
              </a:rPr>
              <a:t>- The API function calls themselves constitute a control input interface.</a:t>
            </a:r>
          </a:p>
          <a:p>
            <a:pPr marL="139700" indent="0" algn="l">
              <a:buNone/>
            </a:pPr>
            <a:r>
              <a:rPr lang="en-US" sz="1800" b="0" i="0" u="none" strike="noStrike" baseline="0" dirty="0">
                <a:solidFill>
                  <a:srgbClr val="25257D"/>
                </a:solidFill>
                <a:latin typeface="Roboto-Regular"/>
              </a:rPr>
              <a:t>- API error messages and return values from API function constitute a status output interfaces.</a:t>
            </a:r>
          </a:p>
          <a:p>
            <a:pPr marL="139700" indent="0" algn="l">
              <a:buNone/>
            </a:pPr>
            <a:r>
              <a:rPr lang="en-US" sz="1800" b="0" i="0" u="none" strike="noStrike" baseline="0" dirty="0">
                <a:solidFill>
                  <a:srgbClr val="25257D"/>
                </a:solidFill>
                <a:latin typeface="Roboto-Regular"/>
              </a:rPr>
              <a:t>- API input parameters for data constitute the Data Input interface-API output parameters for data constitute the Data Output </a:t>
            </a:r>
            <a:r>
              <a:rPr lang="en-US" sz="1800" b="0" i="0" u="none" strike="noStrike" baseline="0" dirty="0" err="1">
                <a:solidFill>
                  <a:srgbClr val="25257D"/>
                </a:solidFill>
                <a:latin typeface="Roboto-Regular"/>
              </a:rPr>
              <a:t>interface.The</a:t>
            </a:r>
            <a:r>
              <a:rPr lang="en-US" sz="1800" b="0" i="0" u="none" strike="noStrike" baseline="0" dirty="0">
                <a:solidFill>
                  <a:srgbClr val="25257D"/>
                </a:solidFill>
                <a:latin typeface="Roboto-Regular"/>
              </a:rPr>
              <a:t> tester also determined that AS03.12 and AS03.13 of 7.3.3 are not applicable because the cryptographic module is a software-only module and power input is provided to the underlying hardware that is not part of the cryptographic module boundary.</a:t>
            </a:r>
            <a:endParaRPr lang="en-US" dirty="0"/>
          </a:p>
        </p:txBody>
      </p:sp>
    </p:spTree>
    <p:extLst>
      <p:ext uri="{BB962C8B-B14F-4D97-AF65-F5344CB8AC3E}">
        <p14:creationId xmlns:p14="http://schemas.microsoft.com/office/powerpoint/2010/main" val="447067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D8AFA-7BDD-E797-A24E-CCC4FC9BC1AF}"/>
              </a:ext>
            </a:extLst>
          </p:cNvPr>
          <p:cNvSpPr>
            <a:spLocks noGrp="1"/>
          </p:cNvSpPr>
          <p:nvPr>
            <p:ph type="title"/>
          </p:nvPr>
        </p:nvSpPr>
        <p:spPr/>
        <p:txBody>
          <a:bodyPr/>
          <a:lstStyle/>
          <a:p>
            <a:r>
              <a:rPr lang="en-US" dirty="0"/>
              <a:t>Example #4:  Source Code Review</a:t>
            </a:r>
          </a:p>
        </p:txBody>
      </p:sp>
      <p:sp>
        <p:nvSpPr>
          <p:cNvPr id="3" name="Content Placeholder 2">
            <a:extLst>
              <a:ext uri="{FF2B5EF4-FFF2-40B4-BE49-F238E27FC236}">
                <a16:creationId xmlns:a16="http://schemas.microsoft.com/office/drawing/2014/main" id="{97F9DE4F-7964-467B-F232-04BE3D1E5011}"/>
              </a:ext>
            </a:extLst>
          </p:cNvPr>
          <p:cNvSpPr>
            <a:spLocks noGrp="1"/>
          </p:cNvSpPr>
          <p:nvPr>
            <p:ph idx="1"/>
          </p:nvPr>
        </p:nvSpPr>
        <p:spPr/>
        <p:txBody>
          <a:bodyPr/>
          <a:lstStyle/>
          <a:p>
            <a:r>
              <a:rPr lang="en-US" sz="1800" dirty="0">
                <a:solidFill>
                  <a:srgbClr val="25257D"/>
                </a:solidFill>
                <a:latin typeface="Roboto-Regular"/>
              </a:rPr>
              <a:t>TE03.10.05 </a:t>
            </a:r>
            <a:r>
              <a:rPr lang="en-US" sz="1800" b="0" i="0" u="none" strike="noStrike" baseline="0" dirty="0">
                <a:solidFill>
                  <a:srgbClr val="25257D"/>
                </a:solidFill>
                <a:latin typeface="Roboto-Regular"/>
              </a:rPr>
              <a:t>The module does not implement control output interface. Hence this  requirement is not applicable. </a:t>
            </a:r>
            <a:endParaRPr lang="en-US" sz="1800" dirty="0">
              <a:solidFill>
                <a:srgbClr val="000000"/>
              </a:solidFill>
              <a:latin typeface="Roboto-Regular"/>
            </a:endParaRPr>
          </a:p>
          <a:p>
            <a:endParaRPr lang="en-US" sz="1800" b="0" i="0" u="none" strike="noStrike" baseline="0" dirty="0">
              <a:solidFill>
                <a:srgbClr val="000000"/>
              </a:solidFill>
              <a:latin typeface="Roboto-Regular"/>
            </a:endParaRPr>
          </a:p>
          <a:p>
            <a:r>
              <a:rPr lang="en-US" sz="1800" b="0" i="0" u="none" strike="noStrike" baseline="0" dirty="0">
                <a:solidFill>
                  <a:srgbClr val="000000"/>
                </a:solidFill>
                <a:latin typeface="Roboto-Regular"/>
              </a:rPr>
              <a:t>The tester shall verify that the vendor documentation specifies how the cryptographic module ensures that all control output via the control output interface is to be inhibited during error states or self-test conditions. The tester shall also verify, by inspection of the implementation of the cryptographic module, that the control output interface is, in fact, logically or physically inhibited under these conditions. Status output interface</a:t>
            </a:r>
            <a:endParaRPr lang="en-US" dirty="0"/>
          </a:p>
        </p:txBody>
      </p:sp>
    </p:spTree>
    <p:extLst>
      <p:ext uri="{BB962C8B-B14F-4D97-AF65-F5344CB8AC3E}">
        <p14:creationId xmlns:p14="http://schemas.microsoft.com/office/powerpoint/2010/main" val="3596868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E0489-5C45-4322-E464-A174BDDE682A}"/>
              </a:ext>
            </a:extLst>
          </p:cNvPr>
          <p:cNvSpPr>
            <a:spLocks noGrp="1"/>
          </p:cNvSpPr>
          <p:nvPr>
            <p:ph type="title"/>
          </p:nvPr>
        </p:nvSpPr>
        <p:spPr/>
        <p:txBody>
          <a:bodyPr/>
          <a:lstStyle/>
          <a:p>
            <a:r>
              <a:rPr lang="en-US" dirty="0"/>
              <a:t>Mission</a:t>
            </a:r>
          </a:p>
        </p:txBody>
      </p:sp>
      <p:sp>
        <p:nvSpPr>
          <p:cNvPr id="4" name="Text Placeholder 3">
            <a:extLst>
              <a:ext uri="{FF2B5EF4-FFF2-40B4-BE49-F238E27FC236}">
                <a16:creationId xmlns:a16="http://schemas.microsoft.com/office/drawing/2014/main" id="{FC486503-55CA-E837-9788-4F25F773B97E}"/>
              </a:ext>
            </a:extLst>
          </p:cNvPr>
          <p:cNvSpPr txBox="1">
            <a:spLocks noGrp="1"/>
          </p:cNvSpPr>
          <p:nvPr>
            <p:ph type="body" idx="1"/>
          </p:nvPr>
        </p:nvSpPr>
        <p:spPr>
          <a:xfrm>
            <a:off x="281353" y="1328614"/>
            <a:ext cx="11678871" cy="3354724"/>
          </a:xfrm>
          <a:prstGeom prst="rect">
            <a:avLst/>
          </a:prstGeom>
          <a:noFill/>
        </p:spPr>
        <p:txBody>
          <a:bodyPr wrap="square" rtlCol="0">
            <a:spAutoFit/>
          </a:bodyPr>
          <a:lstStyle/>
          <a:p>
            <a:pPr marL="148590" marR="0" lvl="0" indent="0" algn="l" defTabSz="914126" rtl="0" eaLnBrk="1" fontAlgn="auto" latinLnBrk="0" hangingPunct="1">
              <a:lnSpc>
                <a:spcPct val="100000"/>
              </a:lnSpc>
              <a:spcBef>
                <a:spcPct val="20000"/>
              </a:spcBef>
              <a:spcAft>
                <a:spcPts val="0"/>
              </a:spcAft>
              <a:buClrTx/>
              <a:buSzTx/>
              <a:buNone/>
              <a:tabLst/>
              <a:defRPr/>
            </a:pPr>
            <a:r>
              <a:rPr lang="en-US"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a:t>
            </a:r>
            <a:r>
              <a:rPr lang="en-US" kern="0" dirty="0">
                <a:effectLst/>
                <a:latin typeface="Calibri" panose="020F0502020204030204" pitchFamily="34" charset="0"/>
                <a:ea typeface="Calibri" panose="020F0502020204030204" pitchFamily="34" charset="0"/>
                <a:cs typeface="Calibri" panose="020F0502020204030204" pitchFamily="34" charset="0"/>
              </a:rPr>
              <a:t>CMVP </a:t>
            </a:r>
            <a:r>
              <a:rPr lang="en-US"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provides U.S. federal agencies with a security metric to use in procuring software and equipment containing cryptographic modules for the purpose of protecting Controlled Unclassified Information (CUI).</a:t>
            </a:r>
          </a:p>
          <a:p>
            <a:pPr marR="0" lvl="0" algn="l" defTabSz="914126" rtl="0" eaLnBrk="1" fontAlgn="auto" latinLnBrk="0" hangingPunct="1">
              <a:lnSpc>
                <a:spcPct val="100000"/>
              </a:lnSpc>
              <a:spcBef>
                <a:spcPct val="20000"/>
              </a:spcBef>
              <a:spcAft>
                <a:spcPts val="0"/>
              </a:spcAft>
              <a:buClrTx/>
              <a:buSzTx/>
              <a:tabLst/>
              <a:defRPr/>
            </a:pPr>
            <a:endParaRPr lang="en-US" kern="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342900" lvl="0" indent="-342900" defTabSz="914126">
              <a:spcBef>
                <a:spcPct val="20000"/>
              </a:spcBef>
              <a:buFont typeface="Arial" panose="020B0604020202020204" pitchFamily="34" charset="0"/>
              <a:buChar char="•"/>
              <a:defRPr/>
            </a:pPr>
            <a:r>
              <a:rPr lang="en-US"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Manages and updates the standard </a:t>
            </a:r>
            <a:r>
              <a:rPr lang="en-US" kern="0" dirty="0">
                <a:solidFill>
                  <a:srgbClr val="000000"/>
                </a:solidFill>
                <a:latin typeface="Calibri" panose="020F0502020204030204" pitchFamily="34" charset="0"/>
                <a:ea typeface="Calibri" panose="020F0502020204030204" pitchFamily="34" charset="0"/>
                <a:cs typeface="Calibri" panose="020F0502020204030204" pitchFamily="34" charset="0"/>
              </a:rPr>
              <a:t>- FIPS 140-3 “Security Requirements for Cryptographic Modules”</a:t>
            </a:r>
          </a:p>
          <a:p>
            <a:pPr marL="342900" lvl="0" indent="-342900" defTabSz="914126">
              <a:spcBef>
                <a:spcPct val="20000"/>
              </a:spcBef>
              <a:buFont typeface="Arial" panose="020B0604020202020204" pitchFamily="34" charset="0"/>
              <a:buChar char="•"/>
              <a:defRPr/>
            </a:pPr>
            <a:r>
              <a:rPr lang="en-US" kern="0" dirty="0">
                <a:solidFill>
                  <a:srgbClr val="000000"/>
                </a:solidFill>
                <a:latin typeface="Calibri" panose="020F0502020204030204" pitchFamily="34" charset="0"/>
                <a:ea typeface="Calibri" panose="020F0502020204030204" pitchFamily="34" charset="0"/>
                <a:cs typeface="Calibri" panose="020F0502020204030204" pitchFamily="34" charset="0"/>
              </a:rPr>
              <a:t>Contributes to the associated ISO standards</a:t>
            </a:r>
          </a:p>
          <a:p>
            <a:pPr marL="342900" lvl="0" indent="-342900" defTabSz="914126">
              <a:spcBef>
                <a:spcPct val="20000"/>
              </a:spcBef>
              <a:buFont typeface="Arial" panose="020B0604020202020204" pitchFamily="34" charset="0"/>
              <a:buChar char="•"/>
              <a:defRPr/>
            </a:pPr>
            <a:r>
              <a:rPr lang="en-US"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NIST National Voluntary Laboratory Accreditation Program (NVLAP) accredits testing laboratories</a:t>
            </a:r>
          </a:p>
          <a:p>
            <a:pPr marL="342900" lvl="0" indent="-342900" defTabSz="914126">
              <a:spcBef>
                <a:spcPct val="20000"/>
              </a:spcBef>
              <a:buFont typeface="Arial" panose="020B0604020202020204" pitchFamily="34" charset="0"/>
              <a:buChar char="•"/>
              <a:defRPr/>
            </a:pPr>
            <a:r>
              <a:rPr lang="en-US" kern="0" dirty="0">
                <a:solidFill>
                  <a:srgbClr val="000000"/>
                </a:solidFill>
                <a:latin typeface="Calibri" panose="020F0502020204030204" pitchFamily="34" charset="0"/>
                <a:cs typeface="Calibri" panose="020F0502020204030204" pitchFamily="34" charset="0"/>
              </a:rPr>
              <a:t>Works with accredited labs as they test modules for conformance to FIPS 140-3</a:t>
            </a:r>
          </a:p>
          <a:p>
            <a:pPr marL="342900" lvl="0" indent="-342900" defTabSz="914126">
              <a:spcBef>
                <a:spcPct val="20000"/>
              </a:spcBef>
              <a:buFont typeface="Arial" panose="020B0604020202020204" pitchFamily="34" charset="0"/>
              <a:buChar char="•"/>
              <a:defRPr/>
            </a:pPr>
            <a:r>
              <a:rPr lang="en-US" kern="0" dirty="0">
                <a:solidFill>
                  <a:srgbClr val="000000"/>
                </a:solidFill>
                <a:latin typeface="Calibri" panose="020F0502020204030204" pitchFamily="34" charset="0"/>
                <a:cs typeface="Calibri" panose="020F0502020204030204" pitchFamily="34" charset="0"/>
              </a:rPr>
              <a:t>Validates NVLAP laboratory testing and publishes validated module list</a:t>
            </a:r>
          </a:p>
          <a:p>
            <a:pPr marL="342900" indent="-342900" defTabSz="914126">
              <a:spcBef>
                <a:spcPct val="20000"/>
              </a:spcBef>
              <a:buFont typeface="Arial" panose="020B0604020202020204" pitchFamily="34" charset="0"/>
              <a:buChar char="•"/>
              <a:defRPr/>
            </a:pPr>
            <a:r>
              <a:rPr lang="en-US" dirty="0"/>
              <a:t>Joint effort between NIST and the Canadian Centre for Cyber Security (CCCS)</a:t>
            </a:r>
            <a:endParaRPr lang="en-US" dirty="0">
              <a:cs typeface="Arial" pitchFamily="34" charset="0"/>
            </a:endParaRPr>
          </a:p>
        </p:txBody>
      </p:sp>
    </p:spTree>
    <p:extLst>
      <p:ext uri="{BB962C8B-B14F-4D97-AF65-F5344CB8AC3E}">
        <p14:creationId xmlns:p14="http://schemas.microsoft.com/office/powerpoint/2010/main" val="23982425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C75E6-34D8-CF41-40DE-368B99F85DB1}"/>
              </a:ext>
            </a:extLst>
          </p:cNvPr>
          <p:cNvSpPr>
            <a:spLocks noGrp="1"/>
          </p:cNvSpPr>
          <p:nvPr>
            <p:ph type="title"/>
          </p:nvPr>
        </p:nvSpPr>
        <p:spPr/>
        <p:txBody>
          <a:bodyPr/>
          <a:lstStyle/>
          <a:p>
            <a:r>
              <a:rPr lang="en-US" dirty="0"/>
              <a:t>Example #5: Source Code</a:t>
            </a:r>
          </a:p>
        </p:txBody>
      </p:sp>
      <p:sp>
        <p:nvSpPr>
          <p:cNvPr id="3" name="Content Placeholder 2">
            <a:extLst>
              <a:ext uri="{FF2B5EF4-FFF2-40B4-BE49-F238E27FC236}">
                <a16:creationId xmlns:a16="http://schemas.microsoft.com/office/drawing/2014/main" id="{E11D5841-ACB9-F13F-C9DF-89961BA65BA4}"/>
              </a:ext>
            </a:extLst>
          </p:cNvPr>
          <p:cNvSpPr>
            <a:spLocks noGrp="1"/>
          </p:cNvSpPr>
          <p:nvPr>
            <p:ph idx="1"/>
          </p:nvPr>
        </p:nvSpPr>
        <p:spPr/>
        <p:txBody>
          <a:bodyPr/>
          <a:lstStyle/>
          <a:p>
            <a:pPr marR="0" algn="just" rtl="0"/>
            <a:r>
              <a:rPr lang="en-US" sz="1800" dirty="0">
                <a:solidFill>
                  <a:srgbClr val="000000"/>
                </a:solidFill>
                <a:latin typeface="Georgia" panose="02040502050405020303" pitchFamily="18" charset="0"/>
              </a:rPr>
              <a:t>Section 10</a:t>
            </a:r>
          </a:p>
          <a:p>
            <a:pPr lvl="1" algn="just"/>
            <a:r>
              <a:rPr lang="en-US" sz="1600" b="0" i="0" u="none" strike="noStrike" baseline="0" dirty="0">
                <a:solidFill>
                  <a:srgbClr val="000000"/>
                </a:solidFill>
                <a:latin typeface="Georgia" panose="02040502050405020303" pitchFamily="18" charset="0"/>
              </a:rPr>
              <a:t>TE10.20.01: By checking the codes and/or design documentation, the tester shall verify that the cryptographic algorithm test used to perform the approved integrity technique is passed before the preoperational software/firmware integrity test starts. </a:t>
            </a:r>
          </a:p>
          <a:p>
            <a:pPr lvl="1" algn="just"/>
            <a:r>
              <a:rPr lang="en-US" sz="1800" b="0" i="0" u="none" strike="noStrike" baseline="0" dirty="0">
                <a:solidFill>
                  <a:srgbClr val="0000FF"/>
                </a:solidFill>
                <a:latin typeface="Georgia" panose="02040502050405020303" pitchFamily="18" charset="0"/>
              </a:rPr>
              <a:t>By checking the source code and Self-Test Design section of [ABC Design </a:t>
            </a:r>
            <a:r>
              <a:rPr lang="en-US" sz="1800" b="0" i="0" u="none" strike="noStrike" baseline="0" dirty="0" err="1">
                <a:solidFill>
                  <a:srgbClr val="0000FF"/>
                </a:solidFill>
                <a:latin typeface="Georgia" panose="02040502050405020303" pitchFamily="18" charset="0"/>
              </a:rPr>
              <a:t>Document_ABC</a:t>
            </a:r>
            <a:r>
              <a:rPr lang="en-US" sz="1800" b="0" i="0" u="none" strike="noStrike" baseline="0" dirty="0">
                <a:solidFill>
                  <a:srgbClr val="0000FF"/>
                </a:solidFill>
                <a:latin typeface="Georgia" panose="02040502050405020303" pitchFamily="18" charset="0"/>
              </a:rPr>
              <a:t>], the tester verified that the ECDSA P-256(SHA2-256) Signature Verification is used to perform the approved integrity technique and that both the ECDSA and SHA2-256 passed before the preoperational firmware integrity test is performed.</a:t>
            </a:r>
          </a:p>
          <a:p>
            <a:endParaRPr lang="en-US" dirty="0"/>
          </a:p>
        </p:txBody>
      </p:sp>
    </p:spTree>
    <p:extLst>
      <p:ext uri="{BB962C8B-B14F-4D97-AF65-F5344CB8AC3E}">
        <p14:creationId xmlns:p14="http://schemas.microsoft.com/office/powerpoint/2010/main" val="2485268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40E34-FDD3-8EFB-FD7F-BE7850D3D2A5}"/>
              </a:ext>
            </a:extLst>
          </p:cNvPr>
          <p:cNvSpPr>
            <a:spLocks noGrp="1"/>
          </p:cNvSpPr>
          <p:nvPr>
            <p:ph type="title"/>
          </p:nvPr>
        </p:nvSpPr>
        <p:spPr/>
        <p:txBody>
          <a:bodyPr/>
          <a:lstStyle/>
          <a:p>
            <a:r>
              <a:rPr lang="en-US" dirty="0"/>
              <a:t>Example #6: Functional Testing Requirement</a:t>
            </a:r>
          </a:p>
        </p:txBody>
      </p:sp>
      <p:sp>
        <p:nvSpPr>
          <p:cNvPr id="3" name="Content Placeholder 2">
            <a:extLst>
              <a:ext uri="{FF2B5EF4-FFF2-40B4-BE49-F238E27FC236}">
                <a16:creationId xmlns:a16="http://schemas.microsoft.com/office/drawing/2014/main" id="{7FCF1E99-89DE-2AF6-DF0C-4078C1F8CC3C}"/>
              </a:ext>
            </a:extLst>
          </p:cNvPr>
          <p:cNvSpPr>
            <a:spLocks noGrp="1"/>
          </p:cNvSpPr>
          <p:nvPr>
            <p:ph idx="1"/>
          </p:nvPr>
        </p:nvSpPr>
        <p:spPr/>
        <p:txBody>
          <a:bodyPr/>
          <a:lstStyle/>
          <a:p>
            <a:pPr algn="l"/>
            <a:r>
              <a:rPr lang="en-US" sz="1800" b="0" i="0" u="none" strike="noStrike" baseline="0" dirty="0">
                <a:latin typeface="Roboto-Medium"/>
              </a:rPr>
              <a:t>TE03.07.04 </a:t>
            </a:r>
            <a:r>
              <a:rPr lang="en-US" sz="1800" b="0" i="0" u="none" strike="noStrike" baseline="0" dirty="0">
                <a:latin typeface="Roboto-Regular"/>
              </a:rPr>
              <a:t>The tester shall command the module to perform the self-tests and verify that all data output via the data output interface is inhibited. If status information is output from the status output interface to indicate the results of the self-tests, the tester shall verify that no CSPs, plaintext data, or other information are output that, if misused, could lead to a compromise. If it is not possible for the tester to attempt data output during specific self-test state, then the vendor shall provide a rationale to the tester why this test cannot be performed. In such case, the tester shall follow alternative procedures allowed by the validation authority, to ensure that all data output via the data output interface is inhibited.</a:t>
            </a:r>
          </a:p>
          <a:p>
            <a:pPr marL="139700" indent="0" algn="l">
              <a:buNone/>
            </a:pPr>
            <a:endParaRPr lang="en-US" sz="1800" b="0" i="0" u="none" strike="noStrike" baseline="0" dirty="0">
              <a:latin typeface="Roboto-Regular"/>
            </a:endParaRPr>
          </a:p>
          <a:p>
            <a:pPr marL="139700" indent="0" algn="l">
              <a:buNone/>
            </a:pPr>
            <a:r>
              <a:rPr lang="en-US" sz="1800" dirty="0">
                <a:latin typeface="Roboto-Regular"/>
              </a:rPr>
              <a:t>	</a:t>
            </a:r>
            <a:r>
              <a:rPr lang="en-US" sz="1800" b="0" i="0" u="none" strike="noStrike" baseline="0" dirty="0">
                <a:latin typeface="Roboto-Regular"/>
              </a:rPr>
              <a:t>EXAMPLE 1 Examining the applicable source code.</a:t>
            </a:r>
          </a:p>
          <a:p>
            <a:pPr marL="139700" indent="0" algn="l">
              <a:buNone/>
            </a:pPr>
            <a:r>
              <a:rPr lang="en-US" sz="1800" dirty="0">
                <a:latin typeface="Roboto-Regular"/>
              </a:rPr>
              <a:t>	</a:t>
            </a:r>
            <a:r>
              <a:rPr lang="en-US" sz="1800" b="0" i="0" u="none" strike="noStrike" baseline="0" dirty="0">
                <a:latin typeface="Roboto-Regular"/>
              </a:rPr>
              <a:t>EXAMPLE 2 Using a simulator.</a:t>
            </a:r>
          </a:p>
          <a:p>
            <a:pPr marL="139700" indent="0" algn="l">
              <a:buNone/>
            </a:pPr>
            <a:r>
              <a:rPr lang="en-US" sz="1800" dirty="0">
                <a:latin typeface="Roboto-Regular"/>
              </a:rPr>
              <a:t>	</a:t>
            </a:r>
            <a:r>
              <a:rPr lang="en-US" sz="1800" b="0" i="0" u="none" strike="noStrike" baseline="0" dirty="0">
                <a:latin typeface="Roboto-Regular"/>
              </a:rPr>
              <a:t>EXAMPLE 3 Using a debugger.</a:t>
            </a:r>
            <a:endParaRPr lang="en-US" dirty="0"/>
          </a:p>
        </p:txBody>
      </p:sp>
    </p:spTree>
    <p:extLst>
      <p:ext uri="{BB962C8B-B14F-4D97-AF65-F5344CB8AC3E}">
        <p14:creationId xmlns:p14="http://schemas.microsoft.com/office/powerpoint/2010/main" val="18262086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EB5FA-ABAA-0C4F-A251-C4616A8D67FC}"/>
              </a:ext>
            </a:extLst>
          </p:cNvPr>
          <p:cNvSpPr>
            <a:spLocks noGrp="1"/>
          </p:cNvSpPr>
          <p:nvPr>
            <p:ph type="title"/>
          </p:nvPr>
        </p:nvSpPr>
        <p:spPr/>
        <p:txBody>
          <a:bodyPr/>
          <a:lstStyle/>
          <a:p>
            <a:r>
              <a:rPr lang="en-US" dirty="0"/>
              <a:t>Example #7: Attempt to Break</a:t>
            </a:r>
          </a:p>
        </p:txBody>
      </p:sp>
      <p:sp>
        <p:nvSpPr>
          <p:cNvPr id="3" name="Content Placeholder 2">
            <a:extLst>
              <a:ext uri="{FF2B5EF4-FFF2-40B4-BE49-F238E27FC236}">
                <a16:creationId xmlns:a16="http://schemas.microsoft.com/office/drawing/2014/main" id="{8DCF07D1-1C88-361B-33AE-272F5DF2E699}"/>
              </a:ext>
            </a:extLst>
          </p:cNvPr>
          <p:cNvSpPr>
            <a:spLocks noGrp="1"/>
          </p:cNvSpPr>
          <p:nvPr>
            <p:ph idx="1"/>
          </p:nvPr>
        </p:nvSpPr>
        <p:spPr/>
        <p:txBody>
          <a:bodyPr/>
          <a:lstStyle/>
          <a:p>
            <a:pPr algn="l"/>
            <a:r>
              <a:rPr lang="en-US" sz="1800" b="0" i="0" u="none" strike="noStrike" baseline="0" dirty="0">
                <a:solidFill>
                  <a:srgbClr val="000000"/>
                </a:solidFill>
                <a:latin typeface="Roboto-Medium"/>
              </a:rPr>
              <a:t>TE04.44.02 </a:t>
            </a:r>
            <a:r>
              <a:rPr lang="en-US" sz="1800" b="0" i="0" u="none" strike="noStrike" baseline="0" dirty="0">
                <a:solidFill>
                  <a:srgbClr val="000000"/>
                </a:solidFill>
                <a:latin typeface="Roboto-Regular"/>
              </a:rPr>
              <a:t>The tester shall perform the following tests.</a:t>
            </a:r>
          </a:p>
          <a:p>
            <a:pPr marL="139700" indent="0" algn="l">
              <a:buNone/>
            </a:pPr>
            <a:endParaRPr lang="en-US" sz="1800" b="0" i="0" u="none" strike="noStrike" baseline="0" dirty="0">
              <a:solidFill>
                <a:srgbClr val="000000"/>
              </a:solidFill>
              <a:latin typeface="Roboto-Regular"/>
            </a:endParaRPr>
          </a:p>
          <a:p>
            <a:pPr marL="139700" indent="0" algn="l">
              <a:buNone/>
            </a:pPr>
            <a:r>
              <a:rPr lang="en-US" sz="1800" b="0" i="0" u="none" strike="noStrike" baseline="0" dirty="0">
                <a:solidFill>
                  <a:srgbClr val="000000"/>
                </a:solidFill>
                <a:latin typeface="Roboto-Regular"/>
              </a:rPr>
              <a:t>1. Attempt to access (by circumventing the documented protection mechanisms) authentication data for which the tester is not authorized to have access. If the module denies access or allows access only to encrypted or otherwise protected forms of data, the requirement is met. Modify authentication data using any method not specified by the vendor documentation and attempt to enter the modified data. The module shall not allow the tester to be authenticated using the modified data.</a:t>
            </a:r>
          </a:p>
          <a:p>
            <a:pPr algn="l"/>
            <a:endParaRPr lang="en-US" sz="1800" b="0" i="0" u="none" strike="noStrike" baseline="0" dirty="0">
              <a:solidFill>
                <a:srgbClr val="25257D"/>
              </a:solidFill>
              <a:latin typeface="Roboto-Medium"/>
            </a:endParaRPr>
          </a:p>
          <a:p>
            <a:pPr algn="l"/>
            <a:r>
              <a:rPr lang="en-US" sz="1800" b="0" i="0" u="none" strike="noStrike" baseline="0" dirty="0">
                <a:solidFill>
                  <a:srgbClr val="25257D"/>
                </a:solidFill>
                <a:latin typeface="Roboto-Medium"/>
              </a:rPr>
              <a:t>Assessment: </a:t>
            </a:r>
            <a:r>
              <a:rPr lang="en-US" sz="1800" b="0" i="0" u="none" strike="noStrike" baseline="0" dirty="0">
                <a:solidFill>
                  <a:srgbClr val="25257D"/>
                </a:solidFill>
                <a:latin typeface="Roboto-Regular"/>
              </a:rPr>
              <a:t>During Operation testing, the tester performed the following tests:</a:t>
            </a:r>
          </a:p>
          <a:p>
            <a:pPr marL="139700" indent="0" algn="l">
              <a:buNone/>
            </a:pPr>
            <a:endParaRPr lang="en-US" sz="1800" b="0" i="0" u="none" strike="noStrike" baseline="0" dirty="0">
              <a:solidFill>
                <a:srgbClr val="25257D"/>
              </a:solidFill>
              <a:latin typeface="Roboto-Regular"/>
            </a:endParaRPr>
          </a:p>
          <a:p>
            <a:pPr marL="139700" indent="0" algn="l">
              <a:buNone/>
            </a:pPr>
            <a:r>
              <a:rPr lang="en-US" sz="1800" b="0" i="0" u="none" strike="noStrike" baseline="0" dirty="0">
                <a:solidFill>
                  <a:srgbClr val="25257D"/>
                </a:solidFill>
                <a:latin typeface="Roboto-Regular"/>
              </a:rPr>
              <a:t>1. It was not possible to access authentication data which the tester was not authorized to access because the module does not expose any interface that would allow for the arbitrary manipulation of or access to secret information contained within the cryptographic boundary.</a:t>
            </a:r>
          </a:p>
          <a:p>
            <a:pPr marL="139700" indent="0" algn="l">
              <a:buNone/>
            </a:pPr>
            <a:endParaRPr lang="en-US" sz="1800" b="0" i="0" u="none" strike="noStrike" baseline="0" dirty="0">
              <a:solidFill>
                <a:srgbClr val="25257D"/>
              </a:solidFill>
              <a:latin typeface="Roboto-Regular"/>
            </a:endParaRPr>
          </a:p>
        </p:txBody>
      </p:sp>
    </p:spTree>
    <p:extLst>
      <p:ext uri="{BB962C8B-B14F-4D97-AF65-F5344CB8AC3E}">
        <p14:creationId xmlns:p14="http://schemas.microsoft.com/office/powerpoint/2010/main" val="22475087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AD235-0A96-CFDE-B2F5-C7127F1A2B7B}"/>
              </a:ext>
            </a:extLst>
          </p:cNvPr>
          <p:cNvSpPr>
            <a:spLocks noGrp="1"/>
          </p:cNvSpPr>
          <p:nvPr>
            <p:ph type="title"/>
          </p:nvPr>
        </p:nvSpPr>
        <p:spPr/>
        <p:txBody>
          <a:bodyPr/>
          <a:lstStyle/>
          <a:p>
            <a:r>
              <a:rPr lang="en-US" dirty="0"/>
              <a:t>Example #8: Error State</a:t>
            </a:r>
          </a:p>
        </p:txBody>
      </p:sp>
      <p:sp>
        <p:nvSpPr>
          <p:cNvPr id="3" name="Content Placeholder 2">
            <a:extLst>
              <a:ext uri="{FF2B5EF4-FFF2-40B4-BE49-F238E27FC236}">
                <a16:creationId xmlns:a16="http://schemas.microsoft.com/office/drawing/2014/main" id="{DD197FE8-5F5E-5B3C-2E1E-F9C42A5E2AE3}"/>
              </a:ext>
            </a:extLst>
          </p:cNvPr>
          <p:cNvSpPr>
            <a:spLocks noGrp="1"/>
          </p:cNvSpPr>
          <p:nvPr>
            <p:ph idx="1"/>
          </p:nvPr>
        </p:nvSpPr>
        <p:spPr/>
        <p:txBody>
          <a:bodyPr/>
          <a:lstStyle/>
          <a:p>
            <a:pPr algn="l"/>
            <a:r>
              <a:rPr lang="en-US" sz="1800" b="0" i="0" u="none" strike="noStrike" baseline="0" dirty="0">
                <a:latin typeface="Roboto-Regular"/>
              </a:rPr>
              <a:t>TE11.11.01 From each error state that does not require maintenance, service, or repair, the tester shall verify that the cryptographic module can be caused to transition to an acceptable operational or initialization state. This effort consists of two parts: first, the tester shall verify that the cryptographic module indicates when it is an error state, and second, that the module operates correctly in this target state. The tester shall report how the requirement was verified (i.e. by code examination or by exercising the module).</a:t>
            </a:r>
          </a:p>
          <a:p>
            <a:pPr algn="l"/>
            <a:r>
              <a:rPr lang="en-US" sz="1800" b="0" i="0" u="none" strike="noStrike" baseline="0" dirty="0">
                <a:solidFill>
                  <a:srgbClr val="25257D"/>
                </a:solidFill>
                <a:latin typeface="Roboto-Regular"/>
              </a:rPr>
              <a:t>The tester verified by source code examination and by exercising the module that the module can be caused to transition to an acceptable operational or initialization state from the Critical Error state. Placing the module into the error states and the error indicator is described under TE.03.07.02.</a:t>
            </a:r>
            <a:endParaRPr lang="en-US" dirty="0"/>
          </a:p>
        </p:txBody>
      </p:sp>
    </p:spTree>
    <p:extLst>
      <p:ext uri="{BB962C8B-B14F-4D97-AF65-F5344CB8AC3E}">
        <p14:creationId xmlns:p14="http://schemas.microsoft.com/office/powerpoint/2010/main" val="41194439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F371E-3969-73F8-7742-6FCD212C8125}"/>
              </a:ext>
            </a:extLst>
          </p:cNvPr>
          <p:cNvSpPr>
            <a:spLocks noGrp="1"/>
          </p:cNvSpPr>
          <p:nvPr>
            <p:ph type="title"/>
          </p:nvPr>
        </p:nvSpPr>
        <p:spPr/>
        <p:txBody>
          <a:bodyPr/>
          <a:lstStyle/>
          <a:p>
            <a:r>
              <a:rPr lang="en-US" dirty="0"/>
              <a:t>Example #9: Implementation Guidance (IG)</a:t>
            </a:r>
          </a:p>
        </p:txBody>
      </p:sp>
      <p:sp>
        <p:nvSpPr>
          <p:cNvPr id="3" name="Content Placeholder 2">
            <a:extLst>
              <a:ext uri="{FF2B5EF4-FFF2-40B4-BE49-F238E27FC236}">
                <a16:creationId xmlns:a16="http://schemas.microsoft.com/office/drawing/2014/main" id="{8966E147-A9A4-A200-2CA4-D66F50AFFC04}"/>
              </a:ext>
            </a:extLst>
          </p:cNvPr>
          <p:cNvSpPr>
            <a:spLocks noGrp="1"/>
          </p:cNvSpPr>
          <p:nvPr>
            <p:ph idx="1"/>
          </p:nvPr>
        </p:nvSpPr>
        <p:spPr/>
        <p:txBody>
          <a:bodyPr/>
          <a:lstStyle/>
          <a:p>
            <a:r>
              <a:rPr lang="en-US" dirty="0"/>
              <a:t>IG C.I Requirements AES-XTS:</a:t>
            </a:r>
          </a:p>
          <a:p>
            <a:pPr lvl="1"/>
            <a:r>
              <a:rPr lang="en-US" dirty="0"/>
              <a:t>Keys are independently generated: Key1 and Key2 need to be generated independently.</a:t>
            </a:r>
          </a:p>
          <a:p>
            <a:pPr lvl="1"/>
            <a:r>
              <a:rPr lang="en-US" dirty="0"/>
              <a:t>Explicit Equality Check: An Explicit check must be made before use that the two keys are not equal.</a:t>
            </a:r>
          </a:p>
          <a:p>
            <a:endParaRPr lang="en-US" dirty="0"/>
          </a:p>
          <a:p>
            <a:endParaRPr lang="en-US" dirty="0"/>
          </a:p>
        </p:txBody>
      </p:sp>
    </p:spTree>
    <p:extLst>
      <p:ext uri="{BB962C8B-B14F-4D97-AF65-F5344CB8AC3E}">
        <p14:creationId xmlns:p14="http://schemas.microsoft.com/office/powerpoint/2010/main" val="5681329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95E87-4648-E567-6274-15131E938784}"/>
              </a:ext>
            </a:extLst>
          </p:cNvPr>
          <p:cNvSpPr>
            <a:spLocks noGrp="1"/>
          </p:cNvSpPr>
          <p:nvPr>
            <p:ph type="title"/>
          </p:nvPr>
        </p:nvSpPr>
        <p:spPr/>
        <p:txBody>
          <a:bodyPr/>
          <a:lstStyle/>
          <a:p>
            <a:r>
              <a:rPr lang="en-US" dirty="0"/>
              <a:t>Summary: Where can Formal methods help us?</a:t>
            </a:r>
          </a:p>
        </p:txBody>
      </p:sp>
      <p:sp>
        <p:nvSpPr>
          <p:cNvPr id="3" name="Content Placeholder 2">
            <a:extLst>
              <a:ext uri="{FF2B5EF4-FFF2-40B4-BE49-F238E27FC236}">
                <a16:creationId xmlns:a16="http://schemas.microsoft.com/office/drawing/2014/main" id="{7FA94E1F-F4EB-E3F7-E0E0-317DA962D660}"/>
              </a:ext>
            </a:extLst>
          </p:cNvPr>
          <p:cNvSpPr>
            <a:spLocks noGrp="1"/>
          </p:cNvSpPr>
          <p:nvPr>
            <p:ph idx="1"/>
          </p:nvPr>
        </p:nvSpPr>
        <p:spPr/>
        <p:txBody>
          <a:bodyPr/>
          <a:lstStyle/>
          <a:p>
            <a:endParaRPr lang="en-US" dirty="0"/>
          </a:p>
          <a:p>
            <a:r>
              <a:rPr lang="en-US" dirty="0"/>
              <a:t>Developing the FIPS 140-3 standard and underlying standards</a:t>
            </a:r>
          </a:p>
          <a:p>
            <a:r>
              <a:rPr lang="en-US" dirty="0"/>
              <a:t>Developing Implementation Guidance (IG)</a:t>
            </a:r>
          </a:p>
          <a:p>
            <a:r>
              <a:rPr lang="en-US" dirty="0"/>
              <a:t>Tool Development</a:t>
            </a:r>
          </a:p>
          <a:p>
            <a:pPr lvl="1"/>
            <a:r>
              <a:rPr lang="en-US" dirty="0"/>
              <a:t>Test Report</a:t>
            </a:r>
          </a:p>
          <a:p>
            <a:pPr lvl="1"/>
            <a:r>
              <a:rPr lang="en-US" dirty="0"/>
              <a:t>Review Process</a:t>
            </a:r>
          </a:p>
          <a:p>
            <a:pPr lvl="1"/>
            <a:r>
              <a:rPr lang="en-US" dirty="0"/>
              <a:t>Automation Effort</a:t>
            </a:r>
          </a:p>
          <a:p>
            <a:pPr lvl="1"/>
            <a:r>
              <a:rPr lang="en-US" dirty="0"/>
              <a:t>CMVP Tooling</a:t>
            </a:r>
          </a:p>
          <a:p>
            <a:pPr marL="139700" indent="0">
              <a:buNone/>
            </a:pPr>
            <a:endParaRPr lang="en-US" dirty="0"/>
          </a:p>
        </p:txBody>
      </p:sp>
    </p:spTree>
    <p:extLst>
      <p:ext uri="{BB962C8B-B14F-4D97-AF65-F5344CB8AC3E}">
        <p14:creationId xmlns:p14="http://schemas.microsoft.com/office/powerpoint/2010/main" val="13646626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A61D-111D-A247-F1EB-864136F2FBEF}"/>
              </a:ext>
            </a:extLst>
          </p:cNvPr>
          <p:cNvSpPr>
            <a:spLocks noGrp="1"/>
          </p:cNvSpPr>
          <p:nvPr>
            <p:ph type="title"/>
          </p:nvPr>
        </p:nvSpPr>
        <p:spPr/>
        <p:txBody>
          <a:bodyPr/>
          <a:lstStyle/>
          <a:p>
            <a:r>
              <a:rPr lang="en-US" dirty="0"/>
              <a:t>URLs</a:t>
            </a:r>
          </a:p>
        </p:txBody>
      </p:sp>
      <p:sp>
        <p:nvSpPr>
          <p:cNvPr id="3" name="Content Placeholder 2">
            <a:extLst>
              <a:ext uri="{FF2B5EF4-FFF2-40B4-BE49-F238E27FC236}">
                <a16:creationId xmlns:a16="http://schemas.microsoft.com/office/drawing/2014/main" id="{1E7F8782-7E79-DDA1-935F-B21D3D585760}"/>
              </a:ext>
            </a:extLst>
          </p:cNvPr>
          <p:cNvSpPr>
            <a:spLocks noGrp="1"/>
          </p:cNvSpPr>
          <p:nvPr>
            <p:ph idx="1"/>
          </p:nvPr>
        </p:nvSpPr>
        <p:spPr/>
        <p:txBody>
          <a:bodyPr/>
          <a:lstStyle/>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latin typeface="Calibri" panose="020F0502020204030204" pitchFamily="34" charset="0"/>
                <a:ea typeface="Calibri" panose="020F0502020204030204" pitchFamily="34" charset="0"/>
              </a:rPr>
              <a:t>CMVP Home page: </a:t>
            </a:r>
            <a:r>
              <a:rPr lang="en-US" sz="1800" dirty="0">
                <a:latin typeface="Calibri" panose="020F0502020204030204" pitchFamily="34" charset="0"/>
                <a:ea typeface="Calibri" panose="020F0502020204030204" pitchFamily="34" charset="0"/>
                <a:hlinkClick r:id="rId2"/>
              </a:rPr>
              <a:t>https://csrc.nist.gov/projects/cryptographic-module-validation-program</a:t>
            </a:r>
            <a:endParaRPr lang="en-US" sz="1800" dirty="0">
              <a:latin typeface="Calibri" panose="020F0502020204030204" pitchFamily="34" charset="0"/>
              <a:ea typeface="Calibri" panose="020F0502020204030204" pitchFamily="34" charset="0"/>
            </a:endParaRPr>
          </a:p>
          <a:p>
            <a:pPr marL="0" marR="0">
              <a:spcBef>
                <a:spcPts val="0"/>
              </a:spcBef>
              <a:spcAft>
                <a:spcPts val="0"/>
              </a:spcAft>
            </a:pPr>
            <a:endParaRPr lang="en-US" sz="1800" b="0" i="0" dirty="0">
              <a:solidFill>
                <a:srgbClr val="1B1B1B"/>
              </a:solidFill>
              <a:effectLst/>
              <a:latin typeface="Calibri" panose="020F0502020204030204" pitchFamily="34" charset="0"/>
            </a:endParaRPr>
          </a:p>
          <a:p>
            <a:pPr marL="0" marR="0">
              <a:spcBef>
                <a:spcPts val="0"/>
              </a:spcBef>
              <a:spcAft>
                <a:spcPts val="0"/>
              </a:spcAft>
            </a:pPr>
            <a:r>
              <a:rPr lang="en-US" b="0" i="0" dirty="0">
                <a:solidFill>
                  <a:srgbClr val="1B1B1B"/>
                </a:solidFill>
                <a:effectLst/>
                <a:latin typeface="Source Sans Pro" panose="020B0503030403020204" pitchFamily="34" charset="0"/>
              </a:rPr>
              <a:t>NIST intends to work with the appropriate parties to help ensure that the ISO/IEC standard will be made reasonably available to researchers, academics and small organizations. To support this effort, NIST is currently making available a limited number of copies of ISO/IEC 19790:2012 and ISO/IEC 24759:2017. To request a copy of each document, complete the </a:t>
            </a:r>
            <a:r>
              <a:rPr lang="en-US" b="0" i="0" u="sng" dirty="0">
                <a:solidFill>
                  <a:srgbClr val="114B73"/>
                </a:solidFill>
                <a:effectLst/>
                <a:latin typeface="Source Sans Pro" panose="020B0503030403020204" pitchFamily="34" charset="0"/>
                <a:hlinkClick r:id="rId3"/>
              </a:rPr>
              <a:t>Contact Information</a:t>
            </a:r>
            <a:r>
              <a:rPr lang="en-US" b="0" i="0" dirty="0">
                <a:solidFill>
                  <a:srgbClr val="1B1B1B"/>
                </a:solidFill>
                <a:effectLst/>
                <a:latin typeface="Source Sans Pro" panose="020B0503030403020204" pitchFamily="34" charset="0"/>
              </a:rPr>
              <a:t> form and then email a copy of your signed </a:t>
            </a:r>
            <a:r>
              <a:rPr lang="en-US" b="0" i="1" u="sng" dirty="0">
                <a:solidFill>
                  <a:srgbClr val="114B73"/>
                </a:solidFill>
                <a:effectLst/>
                <a:latin typeface="Source Sans Pro" panose="020B0503030403020204" pitchFamily="34" charset="0"/>
                <a:hlinkClick r:id="rId4"/>
              </a:rPr>
              <a:t>End User License Agreement</a:t>
            </a:r>
            <a:r>
              <a:rPr lang="en-US" b="0" i="0" dirty="0">
                <a:solidFill>
                  <a:srgbClr val="1B1B1B"/>
                </a:solidFill>
                <a:effectLst/>
                <a:latin typeface="Source Sans Pro" panose="020B0503030403020204" pitchFamily="34" charset="0"/>
              </a:rPr>
              <a:t> to </a:t>
            </a:r>
            <a:r>
              <a:rPr lang="en-US" b="0" i="0" u="sng" dirty="0">
                <a:solidFill>
                  <a:srgbClr val="114B73"/>
                </a:solidFill>
                <a:effectLst/>
                <a:latin typeface="Source Sans Pro" panose="020B0503030403020204" pitchFamily="34" charset="0"/>
                <a:hlinkClick r:id="rId5"/>
              </a:rPr>
              <a:t>cmvpiso@nist.gov</a:t>
            </a:r>
            <a:r>
              <a:rPr lang="en-US" b="0" i="0" dirty="0">
                <a:solidFill>
                  <a:srgbClr val="1B1B1B"/>
                </a:solidFill>
                <a:effectLst/>
                <a:latin typeface="Source Sans Pro" panose="020B0503030403020204" pitchFamily="34" charset="0"/>
              </a:rPr>
              <a:t>.</a:t>
            </a:r>
            <a:endParaRPr lang="en-US" dirty="0"/>
          </a:p>
        </p:txBody>
      </p:sp>
    </p:spTree>
    <p:extLst>
      <p:ext uri="{BB962C8B-B14F-4D97-AF65-F5344CB8AC3E}">
        <p14:creationId xmlns:p14="http://schemas.microsoft.com/office/powerpoint/2010/main" val="30167715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56A49-E2AA-4A2C-AAFF-A2CA8276C746}"/>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3174928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6CA53-E2CA-6DA6-28B0-648668B0DD30}"/>
              </a:ext>
            </a:extLst>
          </p:cNvPr>
          <p:cNvSpPr>
            <a:spLocks noGrp="1"/>
          </p:cNvSpPr>
          <p:nvPr>
            <p:ph type="title"/>
          </p:nvPr>
        </p:nvSpPr>
        <p:spPr/>
        <p:txBody>
          <a:bodyPr/>
          <a:lstStyle/>
          <a:p>
            <a:r>
              <a:rPr lang="en-US" dirty="0"/>
              <a:t>FIPS 140 Introduction</a:t>
            </a:r>
          </a:p>
        </p:txBody>
      </p:sp>
      <p:sp>
        <p:nvSpPr>
          <p:cNvPr id="3" name="Text Placeholder 2">
            <a:extLst>
              <a:ext uri="{FF2B5EF4-FFF2-40B4-BE49-F238E27FC236}">
                <a16:creationId xmlns:a16="http://schemas.microsoft.com/office/drawing/2014/main" id="{3AFBB082-9A33-9F10-1A1A-B41A2DE9FFA0}"/>
              </a:ext>
            </a:extLst>
          </p:cNvPr>
          <p:cNvSpPr>
            <a:spLocks noGrp="1"/>
          </p:cNvSpPr>
          <p:nvPr>
            <p:ph type="body" idx="1"/>
          </p:nvPr>
        </p:nvSpPr>
        <p:spPr/>
        <p:txBody>
          <a:bodyPr/>
          <a:lstStyle/>
          <a:p>
            <a:pPr marL="285750" marR="0" lvl="0" indent="-28575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2400" dirty="0"/>
              <a:t>FIPS 140 “Security Requirements for Cryptographic Modules”</a:t>
            </a:r>
          </a:p>
          <a:p>
            <a:pPr marL="742950" lvl="1" indent="-285750" defTabSz="914126">
              <a:spcBef>
                <a:spcPct val="20000"/>
              </a:spcBef>
              <a:buFont typeface="Arial" panose="020B0604020202020204" pitchFamily="34" charset="0"/>
              <a:buChar char="•"/>
              <a:defRPr/>
            </a:pPr>
            <a:r>
              <a:rPr lang="en-US" sz="2400" dirty="0"/>
              <a:t>Provides a foundation for software and equipment security</a:t>
            </a:r>
          </a:p>
          <a:p>
            <a:pPr marL="285750" marR="0" lvl="0" indent="-28575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en-US" sz="2400" dirty="0"/>
          </a:p>
          <a:p>
            <a:pPr marL="285750" marR="0" lvl="0" indent="-28575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2400" dirty="0"/>
              <a:t>If a US Federal agency specifies that Controlled Unclassified Information (CUI) needs to be cryptographically protected, then it must use a </a:t>
            </a:r>
            <a:r>
              <a:rPr lang="en-US" sz="2400" u="sng" dirty="0"/>
              <a:t>FIPS 140 validated module</a:t>
            </a:r>
            <a:r>
              <a:rPr lang="en-US" sz="2400" dirty="0"/>
              <a:t>.</a:t>
            </a:r>
          </a:p>
          <a:p>
            <a:pPr marL="285750" marR="0" lvl="0" indent="-28575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en-US" sz="2400" dirty="0"/>
          </a:p>
          <a:p>
            <a:pPr marL="285750" marR="0" lvl="0" indent="-28575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2400" dirty="0"/>
              <a:t>A </a:t>
            </a:r>
            <a:r>
              <a:rPr lang="en-US" sz="2400" u="sng" dirty="0"/>
              <a:t>cryptographic module </a:t>
            </a:r>
            <a:r>
              <a:rPr lang="en-US" sz="2400" dirty="0"/>
              <a:t>is any software, hardware, hybrid, system, etc. that has </a:t>
            </a:r>
            <a:r>
              <a:rPr lang="en-US" sz="2400" u="sng" dirty="0"/>
              <a:t>at least one approved security function</a:t>
            </a:r>
            <a:r>
              <a:rPr lang="en-US" sz="2400" dirty="0"/>
              <a:t>, e.g., AES-CBC, HMAC SHA2-256, ECDSA, PBKDF.</a:t>
            </a:r>
          </a:p>
          <a:p>
            <a:pPr marL="285750" marR="0" lvl="0" indent="-28575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en-US" sz="2400" dirty="0"/>
          </a:p>
          <a:p>
            <a:pPr marL="285750" marR="0" lvl="0" indent="-28575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2400" dirty="0"/>
              <a:t>FIPS 140 first published in 1994; CMVP established in 1995</a:t>
            </a:r>
          </a:p>
          <a:p>
            <a:pPr marL="742950" lvl="1" indent="-285750" defTabSz="914126">
              <a:spcBef>
                <a:spcPct val="20000"/>
              </a:spcBef>
              <a:buFont typeface="Arial" panose="020B0604020202020204" pitchFamily="34" charset="0"/>
              <a:buChar char="•"/>
              <a:defRPr/>
            </a:pPr>
            <a:r>
              <a:rPr lang="en-US" sz="2400" dirty="0"/>
              <a:t>FIPS 140-3 (2019) is current version</a:t>
            </a:r>
          </a:p>
          <a:p>
            <a:endParaRPr lang="en-US" dirty="0"/>
          </a:p>
        </p:txBody>
      </p:sp>
    </p:spTree>
    <p:extLst>
      <p:ext uri="{BB962C8B-B14F-4D97-AF65-F5344CB8AC3E}">
        <p14:creationId xmlns:p14="http://schemas.microsoft.com/office/powerpoint/2010/main" val="1458651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23CAC-2C37-6F95-C84B-302509E07C13}"/>
              </a:ext>
            </a:extLst>
          </p:cNvPr>
          <p:cNvSpPr>
            <a:spLocks noGrp="1"/>
          </p:cNvSpPr>
          <p:nvPr>
            <p:ph type="title"/>
          </p:nvPr>
        </p:nvSpPr>
        <p:spPr/>
        <p:txBody>
          <a:bodyPr/>
          <a:lstStyle/>
          <a:p>
            <a:r>
              <a:rPr lang="en-US" dirty="0"/>
              <a:t>Conformity Assessment Hierarchy</a:t>
            </a:r>
          </a:p>
        </p:txBody>
      </p:sp>
      <p:sp>
        <p:nvSpPr>
          <p:cNvPr id="4" name="Isosceles Triangle 3">
            <a:extLst>
              <a:ext uri="{FF2B5EF4-FFF2-40B4-BE49-F238E27FC236}">
                <a16:creationId xmlns:a16="http://schemas.microsoft.com/office/drawing/2014/main" id="{140B612D-530A-5ED5-09E7-6067F478A489}"/>
              </a:ext>
            </a:extLst>
          </p:cNvPr>
          <p:cNvSpPr/>
          <p:nvPr/>
        </p:nvSpPr>
        <p:spPr>
          <a:xfrm>
            <a:off x="1929152" y="1351277"/>
            <a:ext cx="5182528" cy="4292910"/>
          </a:xfrm>
          <a:prstGeom prst="triangle">
            <a:avLst>
              <a:gd name="adj" fmla="val 5000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BD1F3B0E-28C6-B10C-D676-BA61B21EC78E}"/>
              </a:ext>
            </a:extLst>
          </p:cNvPr>
          <p:cNvCxnSpPr>
            <a:cxnSpLocks/>
          </p:cNvCxnSpPr>
          <p:nvPr/>
        </p:nvCxnSpPr>
        <p:spPr>
          <a:xfrm>
            <a:off x="3661534" y="3249461"/>
            <a:ext cx="1717764" cy="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588095F-B65A-11D5-519D-B84B2B965210}"/>
              </a:ext>
            </a:extLst>
          </p:cNvPr>
          <p:cNvCxnSpPr>
            <a:cxnSpLocks/>
          </p:cNvCxnSpPr>
          <p:nvPr/>
        </p:nvCxnSpPr>
        <p:spPr>
          <a:xfrm>
            <a:off x="2932801" y="5644187"/>
            <a:ext cx="3443335" cy="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ext Box 8">
            <a:extLst>
              <a:ext uri="{FF2B5EF4-FFF2-40B4-BE49-F238E27FC236}">
                <a16:creationId xmlns:a16="http://schemas.microsoft.com/office/drawing/2014/main" id="{8E43152F-FDEE-8723-9FF2-8D93EFA6D569}"/>
              </a:ext>
            </a:extLst>
          </p:cNvPr>
          <p:cNvSpPr txBox="1">
            <a:spLocks noChangeArrowheads="1"/>
          </p:cNvSpPr>
          <p:nvPr/>
        </p:nvSpPr>
        <p:spPr bwMode="auto">
          <a:xfrm>
            <a:off x="3156972" y="3419758"/>
            <a:ext cx="2700315" cy="846386"/>
          </a:xfrm>
          <a:prstGeom prst="rect">
            <a:avLst/>
          </a:prstGeom>
          <a:noFill/>
          <a:ln w="9525" algn="ctr">
            <a:noFill/>
            <a:miter lim="800000"/>
            <a:headEnd/>
            <a:tailEnd/>
          </a:ln>
        </p:spPr>
        <p:txBody>
          <a:bodyPr vert="horz" wrap="square" lIns="91440" tIns="45720" rIns="91440" bIns="45720" rtlCol="0">
            <a:sp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spcBef>
                <a:spcPct val="50000"/>
              </a:spcBef>
              <a:buNone/>
            </a:pPr>
            <a:r>
              <a:rPr lang="en-US" sz="1400" b="1" dirty="0">
                <a:solidFill>
                  <a:schemeClr val="tx1">
                    <a:lumMod val="95000"/>
                    <a:lumOff val="5000"/>
                  </a:schemeClr>
                </a:solidFill>
                <a:latin typeface="+mj-lt"/>
              </a:rPr>
              <a:t>Accredited CST Labs</a:t>
            </a:r>
          </a:p>
          <a:p>
            <a:pPr marL="114300" indent="0" algn="ctr">
              <a:spcBef>
                <a:spcPct val="50000"/>
              </a:spcBef>
              <a:buNone/>
            </a:pPr>
            <a:r>
              <a:rPr lang="en-US" sz="1400" i="1" dirty="0">
                <a:solidFill>
                  <a:schemeClr val="tx1">
                    <a:lumMod val="95000"/>
                    <a:lumOff val="5000"/>
                  </a:schemeClr>
                </a:solidFill>
                <a:latin typeface="+mj-lt"/>
              </a:rPr>
              <a:t>ISO/IEC 17025 &amp; NVLAP HB 150-17 requirements</a:t>
            </a:r>
          </a:p>
        </p:txBody>
      </p:sp>
      <p:sp>
        <p:nvSpPr>
          <p:cNvPr id="8" name="Text Box 8">
            <a:extLst>
              <a:ext uri="{FF2B5EF4-FFF2-40B4-BE49-F238E27FC236}">
                <a16:creationId xmlns:a16="http://schemas.microsoft.com/office/drawing/2014/main" id="{21693B1A-722B-E787-47D0-BCCD22383C02}"/>
              </a:ext>
            </a:extLst>
          </p:cNvPr>
          <p:cNvSpPr txBox="1">
            <a:spLocks noChangeArrowheads="1"/>
          </p:cNvSpPr>
          <p:nvPr/>
        </p:nvSpPr>
        <p:spPr bwMode="auto">
          <a:xfrm>
            <a:off x="2529835" y="5712323"/>
            <a:ext cx="4411291" cy="307777"/>
          </a:xfrm>
          <a:prstGeom prst="rect">
            <a:avLst/>
          </a:prstGeom>
          <a:noFill/>
          <a:ln w="9525" algn="ctr">
            <a:noFill/>
            <a:miter lim="800000"/>
            <a:headEnd/>
            <a:tailEnd/>
          </a:ln>
        </p:spPr>
        <p:txBody>
          <a:bodyPr vert="horz" wrap="square" lIns="91440" tIns="45720" rIns="91440" bIns="45720" rtlCol="0">
            <a:sp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spcBef>
                <a:spcPct val="50000"/>
              </a:spcBef>
              <a:buNone/>
            </a:pPr>
            <a:r>
              <a:rPr lang="en-US" sz="1400" b="1" dirty="0">
                <a:solidFill>
                  <a:schemeClr val="tx1">
                    <a:lumMod val="95000"/>
                    <a:lumOff val="5000"/>
                  </a:schemeClr>
                </a:solidFill>
                <a:latin typeface="+mj-lt"/>
              </a:rPr>
              <a:t>FIPS Requirements  </a:t>
            </a:r>
            <a:r>
              <a:rPr lang="en-US" sz="1400" i="1" dirty="0">
                <a:effectLst/>
                <a:latin typeface="Calibri" panose="020F0502020204030204" pitchFamily="34" charset="0"/>
                <a:ea typeface="Calibri" panose="020F0502020204030204" pitchFamily="34" charset="0"/>
              </a:rPr>
              <a:t>FIPS 140-2 and 140-3</a:t>
            </a:r>
            <a:endParaRPr lang="en-US" sz="1400" b="1" i="1" dirty="0">
              <a:solidFill>
                <a:schemeClr val="tx1">
                  <a:lumMod val="95000"/>
                  <a:lumOff val="5000"/>
                </a:schemeClr>
              </a:solidFill>
              <a:latin typeface="+mj-lt"/>
            </a:endParaRPr>
          </a:p>
        </p:txBody>
      </p:sp>
      <p:sp>
        <p:nvSpPr>
          <p:cNvPr id="9" name="Text Box 8">
            <a:extLst>
              <a:ext uri="{FF2B5EF4-FFF2-40B4-BE49-F238E27FC236}">
                <a16:creationId xmlns:a16="http://schemas.microsoft.com/office/drawing/2014/main" id="{4F631502-9D56-101C-8867-414FDB19643B}"/>
              </a:ext>
            </a:extLst>
          </p:cNvPr>
          <p:cNvSpPr txBox="1">
            <a:spLocks noChangeArrowheads="1"/>
          </p:cNvSpPr>
          <p:nvPr/>
        </p:nvSpPr>
        <p:spPr bwMode="auto">
          <a:xfrm>
            <a:off x="3635890" y="2215545"/>
            <a:ext cx="1769053" cy="695535"/>
          </a:xfrm>
          <a:prstGeom prst="rect">
            <a:avLst/>
          </a:prstGeom>
          <a:noFill/>
          <a:ln w="9525" algn="ctr">
            <a:noFill/>
            <a:miter lim="800000"/>
            <a:headEnd/>
            <a:tailEnd/>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lgn="ctr">
              <a:spcBef>
                <a:spcPct val="50000"/>
              </a:spcBef>
              <a:buFont typeface="Arial"/>
              <a:buNone/>
            </a:pPr>
            <a:r>
              <a:rPr lang="en-US" sz="1400" b="1" kern="0" dirty="0">
                <a:solidFill>
                  <a:schemeClr val="tx1">
                    <a:lumMod val="95000"/>
                    <a:lumOff val="5000"/>
                  </a:schemeClr>
                </a:solidFill>
                <a:latin typeface="+mj-lt"/>
              </a:rPr>
              <a:t>NVLAP</a:t>
            </a:r>
          </a:p>
          <a:p>
            <a:pPr marL="114300" indent="0" algn="ctr">
              <a:spcBef>
                <a:spcPct val="50000"/>
              </a:spcBef>
              <a:buFont typeface="Arial"/>
              <a:buNone/>
            </a:pPr>
            <a:r>
              <a:rPr lang="en-US" sz="1400" i="1" kern="0" dirty="0">
                <a:solidFill>
                  <a:schemeClr val="tx1">
                    <a:lumMod val="95000"/>
                    <a:lumOff val="5000"/>
                  </a:schemeClr>
                </a:solidFill>
                <a:latin typeface="+mj-lt"/>
              </a:rPr>
              <a:t>ISO/IEC 17011</a:t>
            </a:r>
          </a:p>
        </p:txBody>
      </p:sp>
      <p:sp>
        <p:nvSpPr>
          <p:cNvPr id="10" name="TextBox 9">
            <a:extLst>
              <a:ext uri="{FF2B5EF4-FFF2-40B4-BE49-F238E27FC236}">
                <a16:creationId xmlns:a16="http://schemas.microsoft.com/office/drawing/2014/main" id="{E88203E9-14FC-C0E6-FB2D-7133E063B170}"/>
              </a:ext>
            </a:extLst>
          </p:cNvPr>
          <p:cNvSpPr txBox="1"/>
          <p:nvPr/>
        </p:nvSpPr>
        <p:spPr>
          <a:xfrm>
            <a:off x="7583041" y="1373044"/>
            <a:ext cx="3758735" cy="289310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900" b="1" dirty="0">
                <a:latin typeface="+mj-lt"/>
              </a:rPr>
              <a:t>NIST/Canada Scheme Owner</a:t>
            </a:r>
          </a:p>
          <a:p>
            <a:pPr marL="111125" indent="-111125">
              <a:spcBef>
                <a:spcPts val="600"/>
              </a:spcBef>
              <a:spcAft>
                <a:spcPts val="600"/>
              </a:spcAft>
              <a:buFont typeface="Arial" pitchFamily="34" charset="0"/>
              <a:buChar char="•"/>
            </a:pPr>
            <a:r>
              <a:rPr lang="en-US" sz="1600" dirty="0">
                <a:latin typeface="+mj-lt"/>
              </a:rPr>
              <a:t>Works with NVLAP to accredit testing labs</a:t>
            </a:r>
          </a:p>
          <a:p>
            <a:pPr marL="111125" indent="-111125">
              <a:spcBef>
                <a:spcPts val="600"/>
              </a:spcBef>
              <a:spcAft>
                <a:spcPts val="600"/>
              </a:spcAft>
              <a:buFont typeface="Arial" pitchFamily="34" charset="0"/>
              <a:buChar char="•"/>
            </a:pPr>
            <a:r>
              <a:rPr lang="en-US" sz="1600" dirty="0">
                <a:latin typeface="+mj-lt"/>
              </a:rPr>
              <a:t>Validates (‘certifies’) modules</a:t>
            </a:r>
          </a:p>
          <a:p>
            <a:pPr marL="111125" indent="-111125">
              <a:spcBef>
                <a:spcPts val="600"/>
              </a:spcBef>
              <a:spcAft>
                <a:spcPts val="600"/>
              </a:spcAft>
              <a:buFont typeface="Arial" pitchFamily="34" charset="0"/>
              <a:buChar char="•"/>
            </a:pPr>
            <a:r>
              <a:rPr lang="en-US" sz="1600" dirty="0">
                <a:latin typeface="+mj-lt"/>
              </a:rPr>
              <a:t>Maintains list of validated labs</a:t>
            </a:r>
          </a:p>
          <a:p>
            <a:pPr marL="111125" indent="-111125">
              <a:spcBef>
                <a:spcPts val="600"/>
              </a:spcBef>
              <a:spcAft>
                <a:spcPts val="600"/>
              </a:spcAft>
              <a:buFont typeface="Arial" pitchFamily="34" charset="0"/>
              <a:buChar char="•"/>
            </a:pPr>
            <a:r>
              <a:rPr lang="en-US" sz="1600" dirty="0">
                <a:latin typeface="+mj-lt"/>
              </a:rPr>
              <a:t>Provides program oversight, creation of implementation guides for test labs, coordinates activities and labs with Canada</a:t>
            </a:r>
          </a:p>
        </p:txBody>
      </p:sp>
      <p:sp>
        <p:nvSpPr>
          <p:cNvPr id="11" name="Right Brace 10">
            <a:extLst>
              <a:ext uri="{FF2B5EF4-FFF2-40B4-BE49-F238E27FC236}">
                <a16:creationId xmlns:a16="http://schemas.microsoft.com/office/drawing/2014/main" id="{EDB9C86C-CBEF-B418-5436-3EA7E178C002}"/>
              </a:ext>
            </a:extLst>
          </p:cNvPr>
          <p:cNvSpPr/>
          <p:nvPr/>
        </p:nvSpPr>
        <p:spPr>
          <a:xfrm rot="19734894">
            <a:off x="6671805" y="1359329"/>
            <a:ext cx="654710" cy="3924667"/>
          </a:xfrm>
          <a:prstGeom prst="rightBrace">
            <a:avLst>
              <a:gd name="adj1" fmla="val 36722"/>
              <a:gd name="adj2" fmla="val 51572"/>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8B139C64-EF96-C1BA-B5DD-E717223481DB}"/>
              </a:ext>
            </a:extLst>
          </p:cNvPr>
          <p:cNvCxnSpPr/>
          <p:nvPr/>
        </p:nvCxnSpPr>
        <p:spPr>
          <a:xfrm>
            <a:off x="7787908" y="1765231"/>
            <a:ext cx="3313355"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0B19A35A-99D5-FC8D-0CD9-95E934188755}"/>
              </a:ext>
            </a:extLst>
          </p:cNvPr>
          <p:cNvCxnSpPr>
            <a:cxnSpLocks/>
          </p:cNvCxnSpPr>
          <p:nvPr/>
        </p:nvCxnSpPr>
        <p:spPr>
          <a:xfrm>
            <a:off x="3090430" y="4425557"/>
            <a:ext cx="2680154" cy="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 Box 8">
            <a:extLst>
              <a:ext uri="{FF2B5EF4-FFF2-40B4-BE49-F238E27FC236}">
                <a16:creationId xmlns:a16="http://schemas.microsoft.com/office/drawing/2014/main" id="{929A6203-36AD-577E-60F0-878A7CE7E845}"/>
              </a:ext>
            </a:extLst>
          </p:cNvPr>
          <p:cNvSpPr txBox="1">
            <a:spLocks noChangeArrowheads="1"/>
          </p:cNvSpPr>
          <p:nvPr/>
        </p:nvSpPr>
        <p:spPr bwMode="auto">
          <a:xfrm>
            <a:off x="3009260" y="4717876"/>
            <a:ext cx="2925626" cy="630942"/>
          </a:xfrm>
          <a:prstGeom prst="rect">
            <a:avLst/>
          </a:prstGeom>
          <a:noFill/>
          <a:ln w="9525" algn="ctr">
            <a:noFill/>
            <a:miter lim="800000"/>
            <a:headEnd/>
            <a:tailEnd/>
          </a:ln>
        </p:spPr>
        <p:txBody>
          <a:bodyPr vert="horz" wrap="square" lIns="91440" tIns="45720" rIns="91440" bIns="45720" rtlCol="0">
            <a:sp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ctr">
              <a:spcBef>
                <a:spcPct val="50000"/>
              </a:spcBef>
              <a:buNone/>
            </a:pPr>
            <a:r>
              <a:rPr lang="en-US" sz="1400" b="1" dirty="0">
                <a:solidFill>
                  <a:schemeClr val="tx1">
                    <a:lumMod val="95000"/>
                    <a:lumOff val="5000"/>
                  </a:schemeClr>
                </a:solidFill>
                <a:latin typeface="+mj-lt"/>
              </a:rPr>
              <a:t>NIST ITL/CMVP</a:t>
            </a:r>
          </a:p>
          <a:p>
            <a:pPr marL="114300" indent="0" algn="ctr">
              <a:spcBef>
                <a:spcPct val="50000"/>
              </a:spcBef>
              <a:buNone/>
            </a:pPr>
            <a:r>
              <a:rPr lang="en-US" sz="1400" i="1" dirty="0">
                <a:solidFill>
                  <a:schemeClr val="tx1">
                    <a:lumMod val="95000"/>
                    <a:lumOff val="5000"/>
                  </a:schemeClr>
                </a:solidFill>
                <a:latin typeface="+mj-lt"/>
              </a:rPr>
              <a:t>Validates modules for approval</a:t>
            </a:r>
          </a:p>
        </p:txBody>
      </p:sp>
    </p:spTree>
    <p:extLst>
      <p:ext uri="{BB962C8B-B14F-4D97-AF65-F5344CB8AC3E}">
        <p14:creationId xmlns:p14="http://schemas.microsoft.com/office/powerpoint/2010/main" val="405287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89185-6D03-85F0-3E33-FB6D392E8795}"/>
              </a:ext>
            </a:extLst>
          </p:cNvPr>
          <p:cNvSpPr>
            <a:spLocks noGrp="1"/>
          </p:cNvSpPr>
          <p:nvPr>
            <p:ph type="title"/>
          </p:nvPr>
        </p:nvSpPr>
        <p:spPr/>
        <p:txBody>
          <a:bodyPr/>
          <a:lstStyle/>
          <a:p>
            <a:r>
              <a:rPr lang="en-US" dirty="0"/>
              <a:t>FIPS 140-3 and NIST SP 800-140 series</a:t>
            </a:r>
          </a:p>
        </p:txBody>
      </p:sp>
      <p:sp>
        <p:nvSpPr>
          <p:cNvPr id="3" name="Text Placeholder 2">
            <a:extLst>
              <a:ext uri="{FF2B5EF4-FFF2-40B4-BE49-F238E27FC236}">
                <a16:creationId xmlns:a16="http://schemas.microsoft.com/office/drawing/2014/main" id="{FF049832-8A48-76CF-5064-734BFE616CEE}"/>
              </a:ext>
            </a:extLst>
          </p:cNvPr>
          <p:cNvSpPr>
            <a:spLocks noGrp="1"/>
          </p:cNvSpPr>
          <p:nvPr>
            <p:ph type="body" idx="1"/>
          </p:nvPr>
        </p:nvSpPr>
        <p:spPr/>
        <p:txBody>
          <a:bodyPr/>
          <a:lstStyle/>
          <a:p>
            <a:pPr marL="342900" marR="0" lvl="0" indent="-34290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2400" dirty="0">
                <a:cs typeface="Arial" pitchFamily="34" charset="0"/>
              </a:rPr>
              <a:t>FIPS 140-3 </a:t>
            </a:r>
            <a:r>
              <a:rPr lang="en-US" sz="2400" dirty="0" err="1">
                <a:cs typeface="Arial" pitchFamily="34" charset="0"/>
              </a:rPr>
              <a:t>modifie</a:t>
            </a:r>
            <a:r>
              <a:rPr kumimoji="0" lang="en-US" sz="2400" b="0" u="none" strike="noStrike" kern="1200" cap="none" spc="0" normalizeH="0" baseline="0" noProof="0" dirty="0">
                <a:ln>
                  <a:noFill/>
                </a:ln>
                <a:effectLst/>
                <a:uLnTx/>
                <a:uFillTx/>
                <a:ea typeface="+mn-ea"/>
                <a:cs typeface="Arial" pitchFamily="34" charset="0"/>
              </a:rPr>
              <a:t>s ISO/IEC 19790 “Security Requirements for Cryptographic Modules”</a:t>
            </a:r>
          </a:p>
          <a:p>
            <a:pPr marL="342900" marR="0" lvl="0" indent="-34290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400" b="0" u="none" strike="noStrike" kern="1200" cap="none" spc="0" normalizeH="0" baseline="0" noProof="0" dirty="0">
              <a:ln>
                <a:noFill/>
              </a:ln>
              <a:effectLst/>
              <a:uLnTx/>
              <a:uFillTx/>
              <a:ea typeface="+mn-ea"/>
              <a:cs typeface="Arial" pitchFamily="34" charset="0"/>
            </a:endParaRPr>
          </a:p>
          <a:p>
            <a:pPr marL="342900" marR="0" lvl="0" indent="-342900" algn="l" defTabSz="914126"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u="none" strike="noStrike" kern="1200" cap="none" spc="0" normalizeH="0" baseline="0" noProof="0" dirty="0">
                <a:ln>
                  <a:noFill/>
                </a:ln>
                <a:effectLst/>
                <a:uLnTx/>
                <a:uFillTx/>
                <a:ea typeface="+mn-ea"/>
                <a:cs typeface="Arial" pitchFamily="34" charset="0"/>
              </a:rPr>
              <a:t>NIST SP 800-140 Series:</a:t>
            </a:r>
          </a:p>
          <a:p>
            <a:pPr marL="800100" lvl="1" indent="-342900" defTabSz="914126">
              <a:spcBef>
                <a:spcPct val="20000"/>
              </a:spcBef>
              <a:buFont typeface="Arial" panose="020B0604020202020204" pitchFamily="34" charset="0"/>
              <a:buChar char="•"/>
              <a:defRPr/>
            </a:pPr>
            <a:r>
              <a:rPr lang="en-US" sz="2400" dirty="0">
                <a:cs typeface="Arial" pitchFamily="34" charset="0"/>
              </a:rPr>
              <a:t>SP 800-140 “Derived Test Requirements (DTR): CMVP Validation Authority Updates to ISO/IEC 24759”</a:t>
            </a:r>
          </a:p>
          <a:p>
            <a:pPr marL="800100" lvl="1" indent="-342900" defTabSz="914126">
              <a:spcBef>
                <a:spcPct val="20000"/>
              </a:spcBef>
              <a:buFont typeface="Arial" panose="020B0604020202020204" pitchFamily="34" charset="0"/>
              <a:buChar char="•"/>
              <a:defRPr/>
            </a:pPr>
            <a:r>
              <a:rPr lang="en-US" sz="2400" dirty="0">
                <a:cs typeface="Arial" pitchFamily="34" charset="0"/>
              </a:rPr>
              <a:t>SP 800-140A, B: Requirements for documentation, security policy</a:t>
            </a:r>
          </a:p>
          <a:p>
            <a:pPr marL="800100" lvl="1" indent="-342900" defTabSz="914126">
              <a:spcBef>
                <a:spcPct val="20000"/>
              </a:spcBef>
              <a:buFont typeface="Arial" panose="020B0604020202020204" pitchFamily="34" charset="0"/>
              <a:buChar char="•"/>
              <a:defRPr/>
            </a:pPr>
            <a:r>
              <a:rPr lang="en-US" sz="2400" dirty="0">
                <a:cs typeface="Arial" pitchFamily="34" charset="0"/>
              </a:rPr>
              <a:t>SP 800-140C, D: Approved security functions, SSP generation and establishment methods</a:t>
            </a:r>
          </a:p>
          <a:p>
            <a:pPr marL="800100" lvl="1" indent="-342900" defTabSz="914126">
              <a:spcBef>
                <a:spcPct val="20000"/>
              </a:spcBef>
              <a:buFont typeface="Arial" panose="020B0604020202020204" pitchFamily="34" charset="0"/>
              <a:buChar char="•"/>
              <a:defRPr/>
            </a:pPr>
            <a:r>
              <a:rPr lang="en-US" sz="2400" dirty="0">
                <a:cs typeface="Arial" pitchFamily="34" charset="0"/>
              </a:rPr>
              <a:t>SP 800-140E: Approved authentication methods</a:t>
            </a:r>
          </a:p>
          <a:p>
            <a:pPr marL="800100" lvl="1" indent="-342900" defTabSz="914126">
              <a:spcBef>
                <a:spcPct val="20000"/>
              </a:spcBef>
              <a:buFont typeface="Arial" panose="020B0604020202020204" pitchFamily="34" charset="0"/>
              <a:buChar char="•"/>
              <a:defRPr/>
            </a:pPr>
            <a:r>
              <a:rPr lang="en-US" sz="2400" dirty="0">
                <a:cs typeface="Arial" pitchFamily="34" charset="0"/>
              </a:rPr>
              <a:t>SP 800-140F: Approved Non-Invasive Attack Mitigation Test Metrics</a:t>
            </a:r>
            <a:endParaRPr lang="en-US" dirty="0"/>
          </a:p>
          <a:p>
            <a:endParaRPr lang="en-US" dirty="0"/>
          </a:p>
        </p:txBody>
      </p:sp>
    </p:spTree>
    <p:extLst>
      <p:ext uri="{BB962C8B-B14F-4D97-AF65-F5344CB8AC3E}">
        <p14:creationId xmlns:p14="http://schemas.microsoft.com/office/powerpoint/2010/main" val="432569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FD491-02A1-2261-6D60-419A8F65B472}"/>
              </a:ext>
            </a:extLst>
          </p:cNvPr>
          <p:cNvSpPr>
            <a:spLocks noGrp="1"/>
          </p:cNvSpPr>
          <p:nvPr>
            <p:ph type="title"/>
          </p:nvPr>
        </p:nvSpPr>
        <p:spPr/>
        <p:txBody>
          <a:bodyPr/>
          <a:lstStyle/>
          <a:p>
            <a:r>
              <a:rPr lang="en-US" dirty="0"/>
              <a:t>Security Levels Table</a:t>
            </a:r>
          </a:p>
        </p:txBody>
      </p:sp>
      <p:graphicFrame>
        <p:nvGraphicFramePr>
          <p:cNvPr id="4" name="Table 4">
            <a:extLst>
              <a:ext uri="{FF2B5EF4-FFF2-40B4-BE49-F238E27FC236}">
                <a16:creationId xmlns:a16="http://schemas.microsoft.com/office/drawing/2014/main" id="{BAEBAF41-40A9-FECF-4416-929FA6597559}"/>
              </a:ext>
            </a:extLst>
          </p:cNvPr>
          <p:cNvGraphicFramePr>
            <a:graphicFrameLocks noGrp="1"/>
          </p:cNvGraphicFramePr>
          <p:nvPr>
            <p:extLst>
              <p:ext uri="{D42A27DB-BD31-4B8C-83A1-F6EECF244321}">
                <p14:modId xmlns:p14="http://schemas.microsoft.com/office/powerpoint/2010/main" val="3762665797"/>
              </p:ext>
            </p:extLst>
          </p:nvPr>
        </p:nvGraphicFramePr>
        <p:xfrm>
          <a:off x="1940118" y="1246219"/>
          <a:ext cx="8111936" cy="4902200"/>
        </p:xfrm>
        <a:graphic>
          <a:graphicData uri="http://schemas.openxmlformats.org/drawingml/2006/table">
            <a:tbl>
              <a:tblPr firstRow="1" bandRow="1">
                <a:tableStyleId>{5C22544A-7EE6-4342-B048-85BDC9FD1C3A}</a:tableStyleId>
              </a:tblPr>
              <a:tblGrid>
                <a:gridCol w="2693270">
                  <a:extLst>
                    <a:ext uri="{9D8B030D-6E8A-4147-A177-3AD203B41FA5}">
                      <a16:colId xmlns:a16="http://schemas.microsoft.com/office/drawing/2014/main" val="4273274030"/>
                    </a:ext>
                  </a:extLst>
                </a:gridCol>
                <a:gridCol w="3103231">
                  <a:extLst>
                    <a:ext uri="{9D8B030D-6E8A-4147-A177-3AD203B41FA5}">
                      <a16:colId xmlns:a16="http://schemas.microsoft.com/office/drawing/2014/main" val="2014587090"/>
                    </a:ext>
                  </a:extLst>
                </a:gridCol>
                <a:gridCol w="2315435">
                  <a:extLst>
                    <a:ext uri="{9D8B030D-6E8A-4147-A177-3AD203B41FA5}">
                      <a16:colId xmlns:a16="http://schemas.microsoft.com/office/drawing/2014/main" val="3313662379"/>
                    </a:ext>
                  </a:extLst>
                </a:gridCol>
              </a:tblGrid>
              <a:tr h="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i="0" u="none" strike="noStrike" baseline="0" dirty="0">
                          <a:latin typeface="DejaVuSans"/>
                        </a:rPr>
                        <a:t>ISO/IEC 24759 Section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i="0" u="none" strike="noStrike" baseline="0" dirty="0">
                          <a:latin typeface="DejaVuSans"/>
                        </a:rPr>
                        <a:t>FIPS 140-3 Section Title</a:t>
                      </a:r>
                    </a:p>
                  </a:txBody>
                  <a:tcPr/>
                </a:tc>
                <a:tc>
                  <a:txBody>
                    <a:bodyPr/>
                    <a:lstStyle/>
                    <a:p>
                      <a:r>
                        <a:rPr lang="en-US" sz="1400" b="0" i="0" u="none" strike="noStrike" baseline="0" dirty="0">
                          <a:latin typeface="DejaVuSans"/>
                        </a:rPr>
                        <a:t>Security Level</a:t>
                      </a:r>
                      <a:endParaRPr lang="en-US" dirty="0"/>
                    </a:p>
                  </a:txBody>
                  <a:tcPr/>
                </a:tc>
                <a:extLst>
                  <a:ext uri="{0D108BD9-81ED-4DB2-BD59-A6C34878D82A}">
                    <a16:rowId xmlns:a16="http://schemas.microsoft.com/office/drawing/2014/main" val="3619899538"/>
                  </a:ext>
                </a:extLst>
              </a:tr>
              <a:tr h="370840">
                <a:tc>
                  <a:txBody>
                    <a:bodyPr/>
                    <a:lstStyle/>
                    <a:p>
                      <a:r>
                        <a:rPr lang="en-US" dirty="0"/>
                        <a:t>1</a:t>
                      </a:r>
                    </a:p>
                  </a:txBody>
                  <a:tcPr/>
                </a:tc>
                <a:tc>
                  <a:txBody>
                    <a:bodyPr/>
                    <a:lstStyle/>
                    <a:p>
                      <a:r>
                        <a:rPr lang="en-US" sz="1400" b="0" i="0" u="none" strike="noStrike" baseline="0" dirty="0">
                          <a:latin typeface="DejaVuSans"/>
                        </a:rPr>
                        <a:t>General</a:t>
                      </a:r>
                      <a:endParaRPr lang="en-US" dirty="0"/>
                    </a:p>
                  </a:txBody>
                  <a:tcPr/>
                </a:tc>
                <a:tc>
                  <a:txBody>
                    <a:bodyPr/>
                    <a:lstStyle/>
                    <a:p>
                      <a:r>
                        <a:rPr lang="en-US" dirty="0"/>
                        <a:t>1</a:t>
                      </a:r>
                    </a:p>
                  </a:txBody>
                  <a:tcPr/>
                </a:tc>
                <a:extLst>
                  <a:ext uri="{0D108BD9-81ED-4DB2-BD59-A6C34878D82A}">
                    <a16:rowId xmlns:a16="http://schemas.microsoft.com/office/drawing/2014/main" val="2523566071"/>
                  </a:ext>
                </a:extLst>
              </a:tr>
              <a:tr h="370840">
                <a:tc>
                  <a:txBody>
                    <a:bodyPr/>
                    <a:lstStyle/>
                    <a:p>
                      <a:r>
                        <a:rPr lang="en-US" dirty="0"/>
                        <a:t>2</a:t>
                      </a:r>
                    </a:p>
                  </a:txBody>
                  <a:tcPr/>
                </a:tc>
                <a:tc>
                  <a:txBody>
                    <a:bodyPr/>
                    <a:lstStyle/>
                    <a:p>
                      <a:r>
                        <a:rPr lang="en-US" sz="1400" b="0" i="0" u="none" strike="noStrike" baseline="0" dirty="0">
                          <a:latin typeface="DejaVuSans"/>
                        </a:rPr>
                        <a:t>Cryptographic Module Specification </a:t>
                      </a:r>
                      <a:endParaRPr lang="en-US" dirty="0"/>
                    </a:p>
                  </a:txBody>
                  <a:tcPr/>
                </a:tc>
                <a:tc>
                  <a:txBody>
                    <a:bodyPr/>
                    <a:lstStyle/>
                    <a:p>
                      <a:r>
                        <a:rPr lang="en-US" dirty="0"/>
                        <a:t>2</a:t>
                      </a:r>
                    </a:p>
                  </a:txBody>
                  <a:tcPr/>
                </a:tc>
                <a:extLst>
                  <a:ext uri="{0D108BD9-81ED-4DB2-BD59-A6C34878D82A}">
                    <a16:rowId xmlns:a16="http://schemas.microsoft.com/office/drawing/2014/main" val="1427812162"/>
                  </a:ext>
                </a:extLst>
              </a:tr>
              <a:tr h="370840">
                <a:tc>
                  <a:txBody>
                    <a:bodyPr/>
                    <a:lstStyle/>
                    <a:p>
                      <a:r>
                        <a:rPr lang="en-US" dirty="0"/>
                        <a:t>3</a:t>
                      </a:r>
                    </a:p>
                  </a:txBody>
                  <a:tcPr/>
                </a:tc>
                <a:tc>
                  <a:txBody>
                    <a:bodyPr/>
                    <a:lstStyle/>
                    <a:p>
                      <a:r>
                        <a:rPr lang="en-US" sz="1400" b="0" i="0" u="none" strike="noStrike" baseline="0" dirty="0">
                          <a:latin typeface="DejaVuSans"/>
                        </a:rPr>
                        <a:t>Cryptographic Module Interfaces </a:t>
                      </a:r>
                      <a:endParaRPr lang="en-US" dirty="0"/>
                    </a:p>
                  </a:txBody>
                  <a:tcPr/>
                </a:tc>
                <a:tc>
                  <a:txBody>
                    <a:bodyPr/>
                    <a:lstStyle/>
                    <a:p>
                      <a:r>
                        <a:rPr lang="en-US" dirty="0"/>
                        <a:t>3</a:t>
                      </a:r>
                    </a:p>
                  </a:txBody>
                  <a:tcPr/>
                </a:tc>
                <a:extLst>
                  <a:ext uri="{0D108BD9-81ED-4DB2-BD59-A6C34878D82A}">
                    <a16:rowId xmlns:a16="http://schemas.microsoft.com/office/drawing/2014/main" val="287497378"/>
                  </a:ext>
                </a:extLst>
              </a:tr>
              <a:tr h="370840">
                <a:tc>
                  <a:txBody>
                    <a:bodyPr/>
                    <a:lstStyle/>
                    <a:p>
                      <a:r>
                        <a:rPr lang="en-US" dirty="0"/>
                        <a:t>4</a:t>
                      </a:r>
                    </a:p>
                  </a:txBody>
                  <a:tcPr/>
                </a:tc>
                <a:tc>
                  <a:txBody>
                    <a:bodyPr/>
                    <a:lstStyle/>
                    <a:p>
                      <a:r>
                        <a:rPr lang="en-US" sz="1400" b="0" i="0" u="none" strike="noStrike" baseline="0" dirty="0">
                          <a:latin typeface="DejaVuSans"/>
                        </a:rPr>
                        <a:t>Roles, Services, and Authentication </a:t>
                      </a:r>
                      <a:endParaRPr lang="en-US" dirty="0"/>
                    </a:p>
                  </a:txBody>
                  <a:tcPr/>
                </a:tc>
                <a:tc>
                  <a:txBody>
                    <a:bodyPr/>
                    <a:lstStyle/>
                    <a:p>
                      <a:r>
                        <a:rPr lang="en-US" dirty="0"/>
                        <a:t>4</a:t>
                      </a:r>
                    </a:p>
                  </a:txBody>
                  <a:tcPr/>
                </a:tc>
                <a:extLst>
                  <a:ext uri="{0D108BD9-81ED-4DB2-BD59-A6C34878D82A}">
                    <a16:rowId xmlns:a16="http://schemas.microsoft.com/office/drawing/2014/main" val="1861671316"/>
                  </a:ext>
                </a:extLst>
              </a:tr>
              <a:tr h="370840">
                <a:tc>
                  <a:txBody>
                    <a:bodyPr/>
                    <a:lstStyle/>
                    <a:p>
                      <a:r>
                        <a:rPr lang="en-US" dirty="0"/>
                        <a:t>5</a:t>
                      </a:r>
                    </a:p>
                  </a:txBody>
                  <a:tcPr/>
                </a:tc>
                <a:tc>
                  <a:txBody>
                    <a:bodyPr/>
                    <a:lstStyle/>
                    <a:p>
                      <a:r>
                        <a:rPr lang="en-US" sz="1400" b="0" i="0" u="none" strike="noStrike" baseline="0" dirty="0">
                          <a:latin typeface="DejaVuSans"/>
                        </a:rPr>
                        <a:t>Software/Firmware Security </a:t>
                      </a:r>
                      <a:endParaRPr lang="en-US" dirty="0"/>
                    </a:p>
                  </a:txBody>
                  <a:tcPr/>
                </a:tc>
                <a:tc>
                  <a:txBody>
                    <a:bodyPr/>
                    <a:lstStyle/>
                    <a:p>
                      <a:r>
                        <a:rPr lang="en-US" dirty="0"/>
                        <a:t>1</a:t>
                      </a:r>
                    </a:p>
                  </a:txBody>
                  <a:tcPr/>
                </a:tc>
                <a:extLst>
                  <a:ext uri="{0D108BD9-81ED-4DB2-BD59-A6C34878D82A}">
                    <a16:rowId xmlns:a16="http://schemas.microsoft.com/office/drawing/2014/main" val="504699847"/>
                  </a:ext>
                </a:extLst>
              </a:tr>
              <a:tr h="370840">
                <a:tc>
                  <a:txBody>
                    <a:bodyPr/>
                    <a:lstStyle/>
                    <a:p>
                      <a:r>
                        <a:rPr lang="en-US" dirty="0"/>
                        <a:t>6</a:t>
                      </a:r>
                    </a:p>
                  </a:txBody>
                  <a:tcPr/>
                </a:tc>
                <a:tc>
                  <a:txBody>
                    <a:bodyPr/>
                    <a:lstStyle/>
                    <a:p>
                      <a:r>
                        <a:rPr lang="en-US" sz="1400" b="0" i="0" u="none" strike="noStrike" baseline="0" dirty="0">
                          <a:latin typeface="DejaVuSans"/>
                        </a:rPr>
                        <a:t>Operational Environment </a:t>
                      </a:r>
                      <a:endParaRPr lang="en-US" dirty="0"/>
                    </a:p>
                  </a:txBody>
                  <a:tcPr/>
                </a:tc>
                <a:tc>
                  <a:txBody>
                    <a:bodyPr/>
                    <a:lstStyle/>
                    <a:p>
                      <a:r>
                        <a:rPr lang="en-US" dirty="0"/>
                        <a:t>N/A</a:t>
                      </a:r>
                    </a:p>
                  </a:txBody>
                  <a:tcPr/>
                </a:tc>
                <a:extLst>
                  <a:ext uri="{0D108BD9-81ED-4DB2-BD59-A6C34878D82A}">
                    <a16:rowId xmlns:a16="http://schemas.microsoft.com/office/drawing/2014/main" val="4260717444"/>
                  </a:ext>
                </a:extLst>
              </a:tr>
              <a:tr h="370840">
                <a:tc>
                  <a:txBody>
                    <a:bodyPr/>
                    <a:lstStyle/>
                    <a:p>
                      <a:r>
                        <a:rPr lang="en-US" dirty="0"/>
                        <a:t>7</a:t>
                      </a:r>
                    </a:p>
                  </a:txBody>
                  <a:tcPr/>
                </a:tc>
                <a:tc>
                  <a:txBody>
                    <a:bodyPr/>
                    <a:lstStyle/>
                    <a:p>
                      <a:r>
                        <a:rPr lang="en-US" sz="1400" b="0" i="0" u="none" strike="noStrike" baseline="0" dirty="0">
                          <a:latin typeface="DejaVuSans"/>
                        </a:rPr>
                        <a:t>Physical Security </a:t>
                      </a:r>
                      <a:endParaRPr lang="en-US" dirty="0"/>
                    </a:p>
                  </a:txBody>
                  <a:tcPr/>
                </a:tc>
                <a:tc>
                  <a:txBody>
                    <a:bodyPr/>
                    <a:lstStyle/>
                    <a:p>
                      <a:r>
                        <a:rPr lang="en-US" dirty="0"/>
                        <a:t>1</a:t>
                      </a:r>
                    </a:p>
                  </a:txBody>
                  <a:tcPr/>
                </a:tc>
                <a:extLst>
                  <a:ext uri="{0D108BD9-81ED-4DB2-BD59-A6C34878D82A}">
                    <a16:rowId xmlns:a16="http://schemas.microsoft.com/office/drawing/2014/main" val="100404352"/>
                  </a:ext>
                </a:extLst>
              </a:tr>
              <a:tr h="370840">
                <a:tc>
                  <a:txBody>
                    <a:bodyPr/>
                    <a:lstStyle/>
                    <a:p>
                      <a:r>
                        <a:rPr lang="en-US" dirty="0"/>
                        <a:t>8</a:t>
                      </a:r>
                    </a:p>
                  </a:txBody>
                  <a:tcPr/>
                </a:tc>
                <a:tc>
                  <a:txBody>
                    <a:bodyPr/>
                    <a:lstStyle/>
                    <a:p>
                      <a:r>
                        <a:rPr lang="en-US" sz="1400" b="0" i="0" u="none" strike="noStrike" baseline="0" dirty="0">
                          <a:latin typeface="DejaVuSans"/>
                        </a:rPr>
                        <a:t>Non-invasive Security </a:t>
                      </a:r>
                      <a:endParaRPr lang="en-US" dirty="0"/>
                    </a:p>
                  </a:txBody>
                  <a:tcPr/>
                </a:tc>
                <a:tc>
                  <a:txBody>
                    <a:bodyPr/>
                    <a:lstStyle/>
                    <a:p>
                      <a:r>
                        <a:rPr lang="en-US" dirty="0"/>
                        <a:t>1</a:t>
                      </a:r>
                    </a:p>
                  </a:txBody>
                  <a:tcPr/>
                </a:tc>
                <a:extLst>
                  <a:ext uri="{0D108BD9-81ED-4DB2-BD59-A6C34878D82A}">
                    <a16:rowId xmlns:a16="http://schemas.microsoft.com/office/drawing/2014/main" val="3789788808"/>
                  </a:ext>
                </a:extLst>
              </a:tr>
              <a:tr h="370840">
                <a:tc>
                  <a:txBody>
                    <a:bodyPr/>
                    <a:lstStyle/>
                    <a:p>
                      <a:r>
                        <a:rPr lang="en-US" dirty="0"/>
                        <a:t>9</a:t>
                      </a:r>
                    </a:p>
                  </a:txBody>
                  <a:tcPr/>
                </a:tc>
                <a:tc>
                  <a:txBody>
                    <a:bodyPr/>
                    <a:lstStyle/>
                    <a:p>
                      <a:r>
                        <a:rPr lang="en-US" sz="1400" b="0" i="0" u="none" strike="noStrike" baseline="0" dirty="0">
                          <a:latin typeface="DejaVuSans"/>
                        </a:rPr>
                        <a:t>Sensitive Security Parameter Management</a:t>
                      </a:r>
                      <a:endParaRPr lang="en-US" dirty="0"/>
                    </a:p>
                  </a:txBody>
                  <a:tcPr/>
                </a:tc>
                <a:tc>
                  <a:txBody>
                    <a:bodyPr/>
                    <a:lstStyle/>
                    <a:p>
                      <a:r>
                        <a:rPr lang="en-US" dirty="0"/>
                        <a:t>1</a:t>
                      </a:r>
                    </a:p>
                  </a:txBody>
                  <a:tcPr/>
                </a:tc>
                <a:extLst>
                  <a:ext uri="{0D108BD9-81ED-4DB2-BD59-A6C34878D82A}">
                    <a16:rowId xmlns:a16="http://schemas.microsoft.com/office/drawing/2014/main" val="2841425727"/>
                  </a:ext>
                </a:extLst>
              </a:tr>
              <a:tr h="370840">
                <a:tc>
                  <a:txBody>
                    <a:bodyPr/>
                    <a:lstStyle/>
                    <a:p>
                      <a:r>
                        <a:rPr lang="en-US" dirty="0"/>
                        <a:t>10</a:t>
                      </a:r>
                    </a:p>
                  </a:txBody>
                  <a:tcPr/>
                </a:tc>
                <a:tc>
                  <a:txBody>
                    <a:bodyPr/>
                    <a:lstStyle/>
                    <a:p>
                      <a:r>
                        <a:rPr lang="en-US" sz="1400" b="0" i="0" u="none" strike="noStrike" baseline="0" dirty="0">
                          <a:latin typeface="DejaVuSans"/>
                        </a:rPr>
                        <a:t>Self-tests</a:t>
                      </a:r>
                      <a:endParaRPr lang="en-US" dirty="0"/>
                    </a:p>
                  </a:txBody>
                  <a:tcPr/>
                </a:tc>
                <a:tc>
                  <a:txBody>
                    <a:bodyPr/>
                    <a:lstStyle/>
                    <a:p>
                      <a:r>
                        <a:rPr lang="en-US" dirty="0"/>
                        <a:t>1</a:t>
                      </a:r>
                    </a:p>
                  </a:txBody>
                  <a:tcPr/>
                </a:tc>
                <a:extLst>
                  <a:ext uri="{0D108BD9-81ED-4DB2-BD59-A6C34878D82A}">
                    <a16:rowId xmlns:a16="http://schemas.microsoft.com/office/drawing/2014/main" val="2062833082"/>
                  </a:ext>
                </a:extLst>
              </a:tr>
              <a:tr h="370840">
                <a:tc>
                  <a:txBody>
                    <a:bodyPr/>
                    <a:lstStyle/>
                    <a:p>
                      <a:r>
                        <a:rPr lang="en-US" dirty="0"/>
                        <a:t>11</a:t>
                      </a:r>
                    </a:p>
                  </a:txBody>
                  <a:tcPr/>
                </a:tc>
                <a:tc>
                  <a:txBody>
                    <a:bodyPr/>
                    <a:lstStyle/>
                    <a:p>
                      <a:r>
                        <a:rPr lang="en-US" sz="1400" b="0" i="0" u="none" strike="noStrike" baseline="0" dirty="0">
                          <a:latin typeface="DejaVuSans"/>
                        </a:rPr>
                        <a:t>Life-cycle Assurance </a:t>
                      </a:r>
                      <a:endParaRPr lang="en-US" dirty="0"/>
                    </a:p>
                  </a:txBody>
                  <a:tcPr/>
                </a:tc>
                <a:tc>
                  <a:txBody>
                    <a:bodyPr/>
                    <a:lstStyle/>
                    <a:p>
                      <a:r>
                        <a:rPr lang="en-US" dirty="0"/>
                        <a:t>1</a:t>
                      </a:r>
                    </a:p>
                  </a:txBody>
                  <a:tcPr/>
                </a:tc>
                <a:extLst>
                  <a:ext uri="{0D108BD9-81ED-4DB2-BD59-A6C34878D82A}">
                    <a16:rowId xmlns:a16="http://schemas.microsoft.com/office/drawing/2014/main" val="3298654923"/>
                  </a:ext>
                </a:extLst>
              </a:tr>
              <a:tr h="370840">
                <a:tc>
                  <a:txBody>
                    <a:bodyPr/>
                    <a:lstStyle/>
                    <a:p>
                      <a:r>
                        <a:rPr lang="en-US" dirty="0"/>
                        <a:t>12</a:t>
                      </a:r>
                    </a:p>
                  </a:txBody>
                  <a:tcPr/>
                </a:tc>
                <a:tc>
                  <a:txBody>
                    <a:bodyPr/>
                    <a:lstStyle/>
                    <a:p>
                      <a:r>
                        <a:rPr lang="en-US" sz="1400" b="0" i="0" u="none" strike="noStrike" baseline="0" dirty="0">
                          <a:latin typeface="DejaVuSans"/>
                        </a:rPr>
                        <a:t>Mitigation of Other Attacks </a:t>
                      </a:r>
                      <a:endParaRPr lang="en-US" dirty="0"/>
                    </a:p>
                  </a:txBody>
                  <a:tcPr/>
                </a:tc>
                <a:tc>
                  <a:txBody>
                    <a:bodyPr/>
                    <a:lstStyle/>
                    <a:p>
                      <a:r>
                        <a:rPr lang="en-US" dirty="0"/>
                        <a:t>1</a:t>
                      </a:r>
                    </a:p>
                  </a:txBody>
                  <a:tcPr/>
                </a:tc>
                <a:extLst>
                  <a:ext uri="{0D108BD9-81ED-4DB2-BD59-A6C34878D82A}">
                    <a16:rowId xmlns:a16="http://schemas.microsoft.com/office/drawing/2014/main" val="1504950895"/>
                  </a:ext>
                </a:extLst>
              </a:tr>
            </a:tbl>
          </a:graphicData>
        </a:graphic>
      </p:graphicFrame>
    </p:spTree>
    <p:extLst>
      <p:ext uri="{BB962C8B-B14F-4D97-AF65-F5344CB8AC3E}">
        <p14:creationId xmlns:p14="http://schemas.microsoft.com/office/powerpoint/2010/main" val="532910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C51D9-821D-C8BB-B70B-83389AE80840}"/>
              </a:ext>
            </a:extLst>
          </p:cNvPr>
          <p:cNvSpPr>
            <a:spLocks noGrp="1"/>
          </p:cNvSpPr>
          <p:nvPr>
            <p:ph type="title"/>
          </p:nvPr>
        </p:nvSpPr>
        <p:spPr/>
        <p:txBody>
          <a:bodyPr/>
          <a:lstStyle/>
          <a:p>
            <a:r>
              <a:rPr lang="en-US" dirty="0"/>
              <a:t>FIPS Validation</a:t>
            </a:r>
          </a:p>
        </p:txBody>
      </p:sp>
      <p:sp>
        <p:nvSpPr>
          <p:cNvPr id="3" name="Text Placeholder 2">
            <a:extLst>
              <a:ext uri="{FF2B5EF4-FFF2-40B4-BE49-F238E27FC236}">
                <a16:creationId xmlns:a16="http://schemas.microsoft.com/office/drawing/2014/main" id="{300D12CF-9BD1-5FC8-0F11-3BD1E5913E88}"/>
              </a:ext>
            </a:extLst>
          </p:cNvPr>
          <p:cNvSpPr>
            <a:spLocks noGrp="1"/>
          </p:cNvSpPr>
          <p:nvPr>
            <p:ph type="body" idx="1"/>
          </p:nvPr>
        </p:nvSpPr>
        <p:spPr/>
        <p:txBody>
          <a:bodyPr/>
          <a:lstStyle/>
          <a:p>
            <a:pPr marL="342900" indent="-342900" defTabSz="914126">
              <a:spcBef>
                <a:spcPct val="20000"/>
              </a:spcBef>
              <a:buFont typeface="Arial" panose="020B0604020202020204" pitchFamily="34" charset="0"/>
              <a:buChar char="•"/>
              <a:defRPr/>
            </a:pPr>
            <a:r>
              <a:rPr lang="en-US" sz="2300" dirty="0">
                <a:cs typeface="Arial" pitchFamily="34" charset="0"/>
              </a:rPr>
              <a:t>CMVP National Institute of Standards And Technology (NIST) and Canadian Centre for Cyber Security (CCCS) is the FIPS 140-3 Validation Authority</a:t>
            </a:r>
          </a:p>
          <a:p>
            <a:pPr marL="342900" indent="-342900" defTabSz="914126">
              <a:spcBef>
                <a:spcPct val="20000"/>
              </a:spcBef>
              <a:buFont typeface="Arial" panose="020B0604020202020204" pitchFamily="34" charset="0"/>
              <a:buChar char="•"/>
              <a:defRPr/>
            </a:pPr>
            <a:r>
              <a:rPr lang="en-US" sz="2300" dirty="0">
                <a:cs typeface="Arial" pitchFamily="34" charset="0"/>
              </a:rPr>
              <a:t>National Voluntary Laboratory Accreditation Program (NVLAP)</a:t>
            </a:r>
          </a:p>
          <a:p>
            <a:pPr marL="800100" lvl="1" indent="-342900" defTabSz="914126">
              <a:spcBef>
                <a:spcPct val="20000"/>
              </a:spcBef>
              <a:buFont typeface="Arial" panose="020B0604020202020204" pitchFamily="34" charset="0"/>
              <a:buChar char="•"/>
              <a:defRPr/>
            </a:pPr>
            <a:r>
              <a:rPr lang="en-US" sz="2300" dirty="0">
                <a:cs typeface="Arial" pitchFamily="34" charset="0"/>
              </a:rPr>
              <a:t>20+ international (N. America, Europe, Asia, Australia) certified testing labs</a:t>
            </a:r>
          </a:p>
          <a:p>
            <a:pPr marL="342900" indent="-342900" defTabSz="914126">
              <a:spcBef>
                <a:spcPct val="20000"/>
              </a:spcBef>
              <a:buFont typeface="Arial" panose="020B0604020202020204" pitchFamily="34" charset="0"/>
              <a:buChar char="•"/>
              <a:defRPr/>
            </a:pPr>
            <a:r>
              <a:rPr lang="en-US" sz="2500" dirty="0">
                <a:cs typeface="Arial" pitchFamily="34" charset="0"/>
              </a:rPr>
              <a:t>Related programs and activities</a:t>
            </a:r>
          </a:p>
          <a:p>
            <a:pPr marL="800100" lvl="1" indent="-342900" defTabSz="914126">
              <a:spcBef>
                <a:spcPct val="20000"/>
              </a:spcBef>
              <a:buFont typeface="Arial" panose="020B0604020202020204" pitchFamily="34" charset="0"/>
              <a:buChar char="•"/>
              <a:defRPr/>
            </a:pPr>
            <a:r>
              <a:rPr lang="en-US" sz="2300" dirty="0">
                <a:cs typeface="Arial" pitchFamily="34" charset="0"/>
              </a:rPr>
              <a:t>Cryptographic Algorithm Validation Program (CAVP)</a:t>
            </a:r>
          </a:p>
          <a:p>
            <a:pPr marL="800100" lvl="1" indent="-342900" defTabSz="914126">
              <a:spcBef>
                <a:spcPct val="20000"/>
              </a:spcBef>
              <a:buFont typeface="Arial" panose="020B0604020202020204" pitchFamily="34" charset="0"/>
              <a:buChar char="•"/>
              <a:defRPr/>
            </a:pPr>
            <a:r>
              <a:rPr lang="en-US" sz="2300" dirty="0">
                <a:cs typeface="Arial" pitchFamily="34" charset="0"/>
              </a:rPr>
              <a:t>Entropy Source Validation (ESV) Testing – underlying source of true randomness, e.g. ring oscillators and noisy diodes</a:t>
            </a:r>
          </a:p>
          <a:p>
            <a:pPr marL="342900" indent="-342900" defTabSz="914126">
              <a:spcBef>
                <a:spcPct val="20000"/>
              </a:spcBef>
              <a:buFont typeface="Arial" panose="020B0604020202020204" pitchFamily="34" charset="0"/>
              <a:buChar char="•"/>
              <a:defRPr/>
            </a:pPr>
            <a:r>
              <a:rPr lang="en-US" sz="2500" dirty="0">
                <a:cs typeface="Arial" pitchFamily="34" charset="0"/>
              </a:rPr>
              <a:t>Implementations Under Test (IUTs), Modules in Process (MIPs) and validation certificates posted on NIST CSRC website</a:t>
            </a:r>
          </a:p>
          <a:p>
            <a:endParaRPr lang="en-US" dirty="0"/>
          </a:p>
        </p:txBody>
      </p:sp>
    </p:spTree>
    <p:extLst>
      <p:ext uri="{BB962C8B-B14F-4D97-AF65-F5344CB8AC3E}">
        <p14:creationId xmlns:p14="http://schemas.microsoft.com/office/powerpoint/2010/main" val="1669092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DC4BD-1F37-FBED-309D-33467E38AC91}"/>
              </a:ext>
            </a:extLst>
          </p:cNvPr>
          <p:cNvSpPr>
            <a:spLocks noGrp="1"/>
          </p:cNvSpPr>
          <p:nvPr>
            <p:ph type="title"/>
          </p:nvPr>
        </p:nvSpPr>
        <p:spPr/>
        <p:txBody>
          <a:bodyPr/>
          <a:lstStyle/>
          <a:p>
            <a:r>
              <a:rPr lang="en-US" dirty="0"/>
              <a:t>High Level CMVP Process</a:t>
            </a:r>
          </a:p>
        </p:txBody>
      </p:sp>
      <p:pic>
        <p:nvPicPr>
          <p:cNvPr id="5" name="Picture 4">
            <a:extLst>
              <a:ext uri="{FF2B5EF4-FFF2-40B4-BE49-F238E27FC236}">
                <a16:creationId xmlns:a16="http://schemas.microsoft.com/office/drawing/2014/main" id="{8F18CD88-A133-D255-FAC9-9D5ED5ABE6ED}"/>
              </a:ext>
            </a:extLst>
          </p:cNvPr>
          <p:cNvPicPr>
            <a:picLocks noChangeAspect="1"/>
          </p:cNvPicPr>
          <p:nvPr/>
        </p:nvPicPr>
        <p:blipFill>
          <a:blip r:embed="rId2"/>
          <a:stretch>
            <a:fillRect/>
          </a:stretch>
        </p:blipFill>
        <p:spPr>
          <a:xfrm>
            <a:off x="3107523" y="1708129"/>
            <a:ext cx="5976953" cy="3441741"/>
          </a:xfrm>
          <a:prstGeom prst="rect">
            <a:avLst/>
          </a:prstGeom>
        </p:spPr>
      </p:pic>
    </p:spTree>
    <p:extLst>
      <p:ext uri="{BB962C8B-B14F-4D97-AF65-F5344CB8AC3E}">
        <p14:creationId xmlns:p14="http://schemas.microsoft.com/office/powerpoint/2010/main" val="2815259507"/>
      </p:ext>
    </p:extLst>
  </p:cSld>
  <p:clrMapOvr>
    <a:masterClrMapping/>
  </p:clrMapOvr>
</p:sld>
</file>

<file path=ppt/theme/theme1.xml><?xml version="1.0" encoding="utf-8"?>
<a:theme xmlns:a="http://schemas.openxmlformats.org/drawingml/2006/main" name="Dash 3 transistio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6AB4D39ED4984E96DBC29961882BA9" ma:contentTypeVersion="4" ma:contentTypeDescription="Create a new document." ma:contentTypeScope="" ma:versionID="8807149e754f2e72509776b3696fadb2">
  <xsd:schema xmlns:xsd="http://www.w3.org/2001/XMLSchema" xmlns:xs="http://www.w3.org/2001/XMLSchema" xmlns:p="http://schemas.microsoft.com/office/2006/metadata/properties" xmlns:ns2="4ef76e00-edd8-4be8-8d97-9e96c4a18dbc" targetNamespace="http://schemas.microsoft.com/office/2006/metadata/properties" ma:root="true" ma:fieldsID="f42f671925e4737c7c52a703cf0e5609" ns2:_="">
    <xsd:import namespace="4ef76e00-edd8-4be8-8d97-9e96c4a18db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f76e00-edd8-4be8-8d97-9e96c4a18d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B9C12CF-00FC-4D26-8DD6-2030A31E4A87}"/>
</file>

<file path=customXml/itemProps2.xml><?xml version="1.0" encoding="utf-8"?>
<ds:datastoreItem xmlns:ds="http://schemas.openxmlformats.org/officeDocument/2006/customXml" ds:itemID="{56BE7478-B7E6-49F4-8A5E-23DAD2A412BE}"/>
</file>

<file path=customXml/itemProps3.xml><?xml version="1.0" encoding="utf-8"?>
<ds:datastoreItem xmlns:ds="http://schemas.openxmlformats.org/officeDocument/2006/customXml" ds:itemID="{11E94A9C-D5A7-4575-ACC0-B7CF2F317094}"/>
</file>

<file path=docProps/app.xml><?xml version="1.0" encoding="utf-8"?>
<Properties xmlns="http://schemas.openxmlformats.org/officeDocument/2006/extended-properties" xmlns:vt="http://schemas.openxmlformats.org/officeDocument/2006/docPropsVTypes">
  <Template/>
  <TotalTime>17566</TotalTime>
  <Words>2674</Words>
  <Application>Microsoft Office PowerPoint</Application>
  <PresentationFormat>Widescreen</PresentationFormat>
  <Paragraphs>303</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DejaVuSans</vt:lpstr>
      <vt:lpstr>Georgia</vt:lpstr>
      <vt:lpstr>Noto Sans Symbols</vt:lpstr>
      <vt:lpstr>Roboto-Medium</vt:lpstr>
      <vt:lpstr>Roboto-Regular</vt:lpstr>
      <vt:lpstr>Source Sans Pro</vt:lpstr>
      <vt:lpstr>Dash 3 transistion</vt:lpstr>
      <vt:lpstr> CMVP as a Certification Program</vt:lpstr>
      <vt:lpstr>Outline</vt:lpstr>
      <vt:lpstr>Mission</vt:lpstr>
      <vt:lpstr>FIPS 140 Introduction</vt:lpstr>
      <vt:lpstr>Conformity Assessment Hierarchy</vt:lpstr>
      <vt:lpstr>FIPS 140-3 and NIST SP 800-140 series</vt:lpstr>
      <vt:lpstr>Security Levels Table</vt:lpstr>
      <vt:lpstr>FIPS Validation</vt:lpstr>
      <vt:lpstr>High Level CMVP Process</vt:lpstr>
      <vt:lpstr>Conformity Assessment Model</vt:lpstr>
      <vt:lpstr>Lab Accreditation Process</vt:lpstr>
      <vt:lpstr>On-site assessment</vt:lpstr>
      <vt:lpstr>Module Validation Process Flowchart</vt:lpstr>
      <vt:lpstr>Submission Process</vt:lpstr>
      <vt:lpstr>Submission through WebCryptik</vt:lpstr>
      <vt:lpstr>CMVP Metadata</vt:lpstr>
      <vt:lpstr>Review process</vt:lpstr>
      <vt:lpstr>Module Review</vt:lpstr>
      <vt:lpstr>Maintenance Process</vt:lpstr>
      <vt:lpstr>Entropy Validation Process</vt:lpstr>
      <vt:lpstr>Entropy Certificate</vt:lpstr>
      <vt:lpstr>Automation</vt:lpstr>
      <vt:lpstr>SP800-140Br1 Overview</vt:lpstr>
      <vt:lpstr>NCCoE Automation Project</vt:lpstr>
      <vt:lpstr>Types of Requirements</vt:lpstr>
      <vt:lpstr>Example #1: Documentation</vt:lpstr>
      <vt:lpstr>Example #2: Source Code Review</vt:lpstr>
      <vt:lpstr>Example #3: Documentation and source code review</vt:lpstr>
      <vt:lpstr>Example #4:  Source Code Review</vt:lpstr>
      <vt:lpstr>Example #5: Source Code</vt:lpstr>
      <vt:lpstr>Example #6: Functional Testing Requirement</vt:lpstr>
      <vt:lpstr>Example #7: Attempt to Break</vt:lpstr>
      <vt:lpstr>Example #8: Error State</vt:lpstr>
      <vt:lpstr>Example #9: Implementation Guidance (IG)</vt:lpstr>
      <vt:lpstr>Summary: Where can Formal methods help us?</vt:lpstr>
      <vt:lpstr>URLs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Hawes, David J. (Fed)</dc:creator>
  <cp:lastModifiedBy>O'Brien, Gavin W. (Fed)</cp:lastModifiedBy>
  <cp:revision>243</cp:revision>
  <dcterms:created xsi:type="dcterms:W3CDTF">2021-05-14T18:47:32Z</dcterms:created>
  <dcterms:modified xsi:type="dcterms:W3CDTF">2024-07-23T11:13:32Z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0x010100996AB4D39ED4984E96DBC29961882BA9</vt:lpwstr>
  </property>
</Properties>
</file>